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7" r:id="rId1"/>
  </p:sldMasterIdLst>
  <p:notesMasterIdLst>
    <p:notesMasterId r:id="rId46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4" r:id="rId17"/>
    <p:sldId id="273" r:id="rId18"/>
    <p:sldId id="277" r:id="rId19"/>
    <p:sldId id="278" r:id="rId20"/>
    <p:sldId id="279" r:id="rId21"/>
    <p:sldId id="280" r:id="rId22"/>
    <p:sldId id="282" r:id="rId23"/>
    <p:sldId id="285" r:id="rId24"/>
    <p:sldId id="288" r:id="rId25"/>
    <p:sldId id="281" r:id="rId26"/>
    <p:sldId id="283" r:id="rId27"/>
    <p:sldId id="287" r:id="rId28"/>
    <p:sldId id="289" r:id="rId29"/>
    <p:sldId id="290" r:id="rId30"/>
    <p:sldId id="286" r:id="rId31"/>
    <p:sldId id="275" r:id="rId32"/>
    <p:sldId id="276" r:id="rId33"/>
    <p:sldId id="293" r:id="rId34"/>
    <p:sldId id="291" r:id="rId35"/>
    <p:sldId id="284" r:id="rId36"/>
    <p:sldId id="292" r:id="rId37"/>
    <p:sldId id="295" r:id="rId38"/>
    <p:sldId id="300" r:id="rId39"/>
    <p:sldId id="301" r:id="rId40"/>
    <p:sldId id="302" r:id="rId41"/>
    <p:sldId id="298" r:id="rId42"/>
    <p:sldId id="297" r:id="rId43"/>
    <p:sldId id="299" r:id="rId44"/>
    <p:sldId id="294" r:id="rId45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1914" y="8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es-E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09892854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/>
          </a:p>
        </p:txBody>
      </p:sp>
      <p:sp>
        <p:nvSpPr>
          <p:cNvPr id="29" name="Google Shape;2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2009609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/>
          </a:p>
        </p:txBody>
      </p:sp>
      <p:sp>
        <p:nvSpPr>
          <p:cNvPr id="128" name="Google Shape;128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1266840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/>
          </a:p>
        </p:txBody>
      </p:sp>
      <p:sp>
        <p:nvSpPr>
          <p:cNvPr id="139" name="Google Shape;139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8978310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/>
          </a:p>
        </p:txBody>
      </p:sp>
      <p:sp>
        <p:nvSpPr>
          <p:cNvPr id="147" name="Google Shape;147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466507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/>
          </a:p>
        </p:txBody>
      </p:sp>
      <p:sp>
        <p:nvSpPr>
          <p:cNvPr id="155" name="Google Shape;155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1782373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/>
          </a:p>
        </p:txBody>
      </p:sp>
      <p:sp>
        <p:nvSpPr>
          <p:cNvPr id="171" name="Google Shape;171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6445560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/>
          </a:p>
        </p:txBody>
      </p:sp>
      <p:sp>
        <p:nvSpPr>
          <p:cNvPr id="186" name="Google Shape;186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8786559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/>
          </a:p>
        </p:txBody>
      </p:sp>
      <p:sp>
        <p:nvSpPr>
          <p:cNvPr id="211" name="Google Shape;211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8493706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4ec204dc6f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/>
          </a:p>
        </p:txBody>
      </p:sp>
      <p:sp>
        <p:nvSpPr>
          <p:cNvPr id="199" name="Google Shape;199;g4ec204dc6f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77461212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/>
          </a:p>
        </p:txBody>
      </p:sp>
      <p:sp>
        <p:nvSpPr>
          <p:cNvPr id="240" name="Google Shape;240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6058406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/>
          </a:p>
        </p:txBody>
      </p:sp>
      <p:sp>
        <p:nvSpPr>
          <p:cNvPr id="251" name="Google Shape;251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3643784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/>
          </a:p>
        </p:txBody>
      </p:sp>
      <p:sp>
        <p:nvSpPr>
          <p:cNvPr id="36" name="Google Shape;3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1496071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/>
          </a:p>
        </p:txBody>
      </p:sp>
      <p:sp>
        <p:nvSpPr>
          <p:cNvPr id="260" name="Google Shape;260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0536208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/>
          </a:p>
        </p:txBody>
      </p:sp>
      <p:sp>
        <p:nvSpPr>
          <p:cNvPr id="269" name="Google Shape;269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94451046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4f30f4bda1_2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/>
          </a:p>
        </p:txBody>
      </p:sp>
      <p:sp>
        <p:nvSpPr>
          <p:cNvPr id="285" name="Google Shape;285;g4f30f4bda1_2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8071395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/>
          </a:p>
        </p:txBody>
      </p:sp>
      <p:sp>
        <p:nvSpPr>
          <p:cNvPr id="306" name="Google Shape;306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982595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9726215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4277929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080479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6528008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6" name="Google Shape;336;p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/>
          </a:p>
        </p:txBody>
      </p:sp>
      <p:sp>
        <p:nvSpPr>
          <p:cNvPr id="337" name="Google Shape;337;p3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es-E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28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2584877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/>
          </a:p>
        </p:txBody>
      </p:sp>
      <p:sp>
        <p:nvSpPr>
          <p:cNvPr id="344" name="Google Shape;344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1212900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/>
          </a:p>
        </p:txBody>
      </p:sp>
      <p:sp>
        <p:nvSpPr>
          <p:cNvPr id="43" name="Google Shape;4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28079373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4262236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/>
          </a:p>
        </p:txBody>
      </p:sp>
      <p:sp>
        <p:nvSpPr>
          <p:cNvPr id="223" name="Google Shape;223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5561095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/>
          </a:p>
        </p:txBody>
      </p:sp>
      <p:sp>
        <p:nvSpPr>
          <p:cNvPr id="231" name="Google Shape;231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4860363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" name="Google Shape;371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1994521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2246897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Google Shape;299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0486650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9106987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5274130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/>
          </a:p>
        </p:txBody>
      </p:sp>
      <p:sp>
        <p:nvSpPr>
          <p:cNvPr id="379" name="Google Shape;379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840836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/>
          </a:p>
        </p:txBody>
      </p:sp>
      <p:sp>
        <p:nvSpPr>
          <p:cNvPr id="54" name="Google Shape;5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4085050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/>
          </a:p>
        </p:txBody>
      </p:sp>
      <p:sp>
        <p:nvSpPr>
          <p:cNvPr id="61" name="Google Shape;6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245201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/>
          </a:p>
        </p:txBody>
      </p:sp>
      <p:sp>
        <p:nvSpPr>
          <p:cNvPr id="73" name="Google Shape;7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885855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/>
          </a:p>
        </p:txBody>
      </p:sp>
      <p:sp>
        <p:nvSpPr>
          <p:cNvPr id="91" name="Google Shape;9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7285753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/>
          </a:p>
        </p:txBody>
      </p:sp>
      <p:sp>
        <p:nvSpPr>
          <p:cNvPr id="115" name="Google Shape;115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215024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/>
          </a:p>
        </p:txBody>
      </p:sp>
      <p:sp>
        <p:nvSpPr>
          <p:cNvPr id="120" name="Google Shape;120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616007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ORTADA ESTIL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Sin títul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974" y="0"/>
            <a:ext cx="9269582" cy="5156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5621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CIÓN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Sin título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9804" y="0"/>
            <a:ext cx="9256753" cy="5143500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-3091833" y="-936348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l"/>
            <a:endParaRPr lang="es-ES" sz="8000" b="1" dirty="0" smtClean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7944211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PÍTULO ESTIL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Sin título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9803" y="0"/>
            <a:ext cx="926958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3785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CIÓN ESTIL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Sin título1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9804" y="0"/>
            <a:ext cx="925675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9666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Sin título1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9804" y="0"/>
            <a:ext cx="925675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19667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RTADA ESTILO 1">
  <p:cSld name="1_PORTADA ESTILO 1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266386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ÍTULO ESTILO 1">
  <p:cSld name="1_CAPÍTULO ESTILO 1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268032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CIÓN1">
  <p:cSld name="1_SECCIÓN1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8556609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SQUEMA GRAL 2">
  <p:cSld name="1_ESQUEMA GRAL 2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1354076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ÍTULO ESTILO 3">
  <p:cSld name="1_CAPÍTULO ESTILO 3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8889821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SQUEMA GRAL 2B">
  <p:cSld name="1_ESQUEMA GRAL 2B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370842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ORTADA ESTIL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Sin título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9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333949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CIÓN ESTILO 3">
  <p:cSld name="1_SECCIÓN ESTILO 3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1550946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INAL">
  <p:cSld name="1_FINAL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122668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SQUEMA GENER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Sin título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6694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668801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PÍTULO ESTIL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Sin título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975" y="0"/>
            <a:ext cx="925675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9781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CIÓN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Sin título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6965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5520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SQUEMA GRAL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Sin título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9804" y="0"/>
            <a:ext cx="926958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5123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SQUEMA GRAL 2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Template_PPT_Mesa de trabajo 24 copia 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3845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139284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SQUEMA GRAL 2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Template_PPT_Mesa de trabajo 24 copia 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3845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6571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PÍTULO ESTIL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Sin título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7977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108700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7650702" y="4751012"/>
            <a:ext cx="1493298" cy="392488"/>
          </a:xfrm>
          <a:prstGeom prst="rect">
            <a:avLst/>
          </a:prstGeom>
        </p:spPr>
        <p:txBody>
          <a:bodyPr vert="horz" wrap="none" lIns="91440" tIns="45720" rIns="91440" bIns="45720" rtlCol="0" anchor="b">
            <a:noAutofit/>
          </a:bodyPr>
          <a:lstStyle/>
          <a:p>
            <a:pPr algn="r"/>
            <a:r>
              <a:rPr lang="es-ES" sz="8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GC-F-004 V.01</a:t>
            </a:r>
          </a:p>
        </p:txBody>
      </p:sp>
    </p:spTree>
    <p:extLst>
      <p:ext uri="{BB962C8B-B14F-4D97-AF65-F5344CB8AC3E}">
        <p14:creationId xmlns:p14="http://schemas.microsoft.com/office/powerpoint/2010/main" val="30073428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  <p:sldLayoutId id="2147483694" r:id="rId17"/>
    <p:sldLayoutId id="2147483695" r:id="rId18"/>
    <p:sldLayoutId id="2147483696" r:id="rId19"/>
    <p:sldLayoutId id="2147483697" r:id="rId20"/>
    <p:sldLayoutId id="2147483698" r:id="rId21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8.png"/><Relationship Id="rId5" Type="http://schemas.openxmlformats.org/officeDocument/2006/relationships/hyperlink" Target="inventario.xlsx" TargetMode="External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9.png"/><Relationship Id="rId4" Type="http://schemas.openxmlformats.org/officeDocument/2006/relationships/hyperlink" Target="BPMN%20SOS%20DOCUMENTAL.png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hyperlink" Target="Requerimientos%20Funcionales.docx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about:blank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2.png"/><Relationship Id="rId4" Type="http://schemas.openxmlformats.org/officeDocument/2006/relationships/hyperlink" Target="Requerimientos%20Funcionales.docx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sos%20documental.jpg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modelo%20entidad%20relacion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Diccionario%20de%20datos%20Sos.html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CASO%20DE%20USO%20EXTENDIDO.docx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../SOS_DOCUMENTAL/PROYECTO07/diagrama%20estado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DIAGRAMA%20DE%20CLASES.png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../SOS_DOCUMENTAL/PROYECTO07/INTERFAZ%20GRAFICA/Modulos/menu2.html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1.png"/><Relationship Id="rId5" Type="http://schemas.openxmlformats.org/officeDocument/2006/relationships/hyperlink" Target="../SOS_DOCUMENTAL/PROYECTO07/Avance%20mockups.pdf" TargetMode="External"/><Relationship Id="rId4" Type="http://schemas.openxmlformats.org/officeDocument/2006/relationships/image" Target="../media/image5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mer.png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DIAGRAMA%20DE%20DESPLIEGUE.jpg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3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55.png"/><Relationship Id="rId4" Type="http://schemas.openxmlformats.org/officeDocument/2006/relationships/hyperlink" Target="inventario.xlsx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Gant%207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6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../SOS_DOCUMENTAL/PROYECTO07/Inserciones%20DML.txt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8.png"/><Relationship Id="rId5" Type="http://schemas.openxmlformats.org/officeDocument/2006/relationships/hyperlink" Target="../SOS_DOCUMENTAL/PROYECTO07/CreacionBD%20DDL.txt" TargetMode="External"/><Relationship Id="rId4" Type="http://schemas.openxmlformats.org/officeDocument/2006/relationships/image" Target="../media/image5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../SOS_DOCUMENTAL/PROYECTO07/Diagramas%20de%20Secuencia.pdf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ngiebilori/SOS_DOCUMENTAL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hyperlink" Target="../SOS_DOCUMENTAL/PROYECTO07/ManualTecnico(Sosdocumetal).pdf" TargetMode="Externa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hyperlink" Target="Manual%20Instalacion.docx" TargetMode="Externa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hyperlink" Target="Plan%20de%20instalacion.docx" TargetMode="Externa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../SOS_DOCUMENTAL/PROYECTO07/Pruebas%20funcionales%20(1).pdf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hyperlink" Target="contratos" TargetMode="Externa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9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0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1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0"/>
          <p:cNvSpPr txBox="1"/>
          <p:nvPr/>
        </p:nvSpPr>
        <p:spPr>
          <a:xfrm>
            <a:off x="1370051" y="2316142"/>
            <a:ext cx="4432500" cy="9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</a:pPr>
            <a:endParaRPr sz="2800" b="1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32;p10"/>
          <p:cNvSpPr txBox="1"/>
          <p:nvPr/>
        </p:nvSpPr>
        <p:spPr>
          <a:xfrm>
            <a:off x="1421570" y="2373545"/>
            <a:ext cx="370789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CC42D"/>
              </a:buClr>
              <a:buSzPts val="1800"/>
              <a:buFont typeface="Calibri"/>
              <a:buNone/>
            </a:pPr>
            <a:r>
              <a:rPr lang="es-ES" sz="1800" b="1" i="0" u="none" strike="noStrike" cap="none" dirty="0">
                <a:solidFill>
                  <a:srgbClr val="ACC42D"/>
                </a:solidFill>
                <a:latin typeface="Calibri"/>
                <a:ea typeface="Calibri"/>
                <a:cs typeface="Calibri"/>
                <a:sym typeface="Calibri"/>
              </a:rPr>
              <a:t>Angie Bibiana López Rivera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CC42D"/>
              </a:buClr>
              <a:buSzPts val="1800"/>
              <a:buFont typeface="Calibri"/>
              <a:buNone/>
            </a:pPr>
            <a:r>
              <a:rPr lang="es-ES" sz="1800" b="1" i="0" u="none" strike="noStrike" cap="none" dirty="0">
                <a:solidFill>
                  <a:srgbClr val="ACC42D"/>
                </a:solidFill>
                <a:latin typeface="Calibri"/>
                <a:ea typeface="Calibri"/>
                <a:cs typeface="Calibri"/>
                <a:sym typeface="Calibri"/>
              </a:rPr>
              <a:t>Diana Marcela Díaz </a:t>
            </a:r>
            <a:r>
              <a:rPr lang="es-ES" sz="1800" b="1" i="0" u="none" strike="noStrike" cap="none" dirty="0" err="1">
                <a:solidFill>
                  <a:srgbClr val="ACC42D"/>
                </a:solidFill>
                <a:latin typeface="Calibri"/>
                <a:ea typeface="Calibri"/>
                <a:cs typeface="Calibri"/>
                <a:sym typeface="Calibri"/>
              </a:rPr>
              <a:t>Díaz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CC42D"/>
              </a:buClr>
              <a:buSzPts val="1800"/>
              <a:buFont typeface="Calibri"/>
              <a:buNone/>
            </a:pPr>
            <a:r>
              <a:rPr lang="es-ES" sz="1800" b="1" i="0" u="none" strike="noStrike" cap="none" dirty="0">
                <a:solidFill>
                  <a:srgbClr val="ACC42D"/>
                </a:solidFill>
                <a:latin typeface="Calibri"/>
                <a:ea typeface="Calibri"/>
                <a:cs typeface="Calibri"/>
                <a:sym typeface="Calibri"/>
              </a:rPr>
              <a:t>Juan Camilo </a:t>
            </a:r>
            <a:r>
              <a:rPr lang="es-ES" sz="1800" b="1" i="0" u="none" strike="noStrike" cap="none" dirty="0" err="1">
                <a:solidFill>
                  <a:srgbClr val="ACC42D"/>
                </a:solidFill>
                <a:latin typeface="Calibri"/>
                <a:ea typeface="Calibri"/>
                <a:cs typeface="Calibri"/>
                <a:sym typeface="Calibri"/>
              </a:rPr>
              <a:t>Rairán</a:t>
            </a:r>
            <a:r>
              <a:rPr lang="es-ES" sz="1800" b="1" i="0" u="none" strike="noStrike" cap="none" dirty="0">
                <a:solidFill>
                  <a:srgbClr val="ACC42D"/>
                </a:solidFill>
                <a:latin typeface="Calibri"/>
                <a:ea typeface="Calibri"/>
                <a:cs typeface="Calibri"/>
                <a:sym typeface="Calibri"/>
              </a:rPr>
              <a:t> Rodríguez</a:t>
            </a:r>
            <a:endParaRPr sz="1800" b="1" i="0" u="none" strike="noStrike" cap="none" dirty="0">
              <a:solidFill>
                <a:srgbClr val="ACC42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CC42D"/>
              </a:buClr>
              <a:buSzPts val="1800"/>
              <a:buFont typeface="Calibri"/>
              <a:buNone/>
            </a:pPr>
            <a:r>
              <a:rPr lang="es-ES" sz="1800" b="1" dirty="0" err="1">
                <a:solidFill>
                  <a:srgbClr val="ACC42D"/>
                </a:solidFill>
                <a:latin typeface="Calibri"/>
                <a:ea typeface="Calibri"/>
                <a:cs typeface="Calibri"/>
                <a:sym typeface="Calibri"/>
              </a:rPr>
              <a:t>Einer</a:t>
            </a:r>
            <a:r>
              <a:rPr lang="es-ES" sz="1800" b="1" dirty="0">
                <a:solidFill>
                  <a:srgbClr val="ACC42D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ES" sz="1800" b="1" dirty="0" err="1">
                <a:solidFill>
                  <a:srgbClr val="ACC42D"/>
                </a:solidFill>
                <a:latin typeface="Calibri"/>
                <a:ea typeface="Calibri"/>
                <a:cs typeface="Calibri"/>
                <a:sym typeface="Calibri"/>
              </a:rPr>
              <a:t>Obeimar</a:t>
            </a:r>
            <a:r>
              <a:rPr lang="es-ES" sz="1800" b="1" dirty="0">
                <a:solidFill>
                  <a:srgbClr val="ACC42D"/>
                </a:solidFill>
                <a:latin typeface="Calibri"/>
                <a:ea typeface="Calibri"/>
                <a:cs typeface="Calibri"/>
                <a:sym typeface="Calibri"/>
              </a:rPr>
              <a:t> Méndez Palomino</a:t>
            </a:r>
            <a:endParaRPr sz="1800" b="1" dirty="0">
              <a:solidFill>
                <a:srgbClr val="ACC42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CC42D"/>
              </a:buClr>
              <a:buSzPts val="1800"/>
              <a:buFont typeface="Calibri"/>
              <a:buNone/>
            </a:pPr>
            <a:r>
              <a:rPr lang="es-ES" sz="1800" b="1" dirty="0" smtClean="0">
                <a:solidFill>
                  <a:srgbClr val="ACC42D"/>
                </a:solidFill>
                <a:latin typeface="Calibri"/>
                <a:ea typeface="Calibri"/>
                <a:cs typeface="Calibri"/>
                <a:sym typeface="Calibri"/>
              </a:rPr>
              <a:t>Christian </a:t>
            </a:r>
            <a:r>
              <a:rPr lang="es-ES" sz="1800" b="1" dirty="0">
                <a:solidFill>
                  <a:srgbClr val="ACC42D"/>
                </a:solidFill>
                <a:latin typeface="Calibri"/>
                <a:ea typeface="Calibri"/>
                <a:cs typeface="Calibri"/>
                <a:sym typeface="Calibri"/>
              </a:rPr>
              <a:t>Andres Rico Daza</a:t>
            </a:r>
            <a:endParaRPr sz="1800" b="1" dirty="0">
              <a:solidFill>
                <a:srgbClr val="ACC42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36806"/>
            <a:ext cx="6551030" cy="78612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 txBox="1"/>
          <p:nvPr/>
        </p:nvSpPr>
        <p:spPr>
          <a:xfrm>
            <a:off x="553338" y="162651"/>
            <a:ext cx="28128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rgbClr val="E8E6E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1" name="Google Shape;131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1721" y="1958193"/>
            <a:ext cx="241300" cy="3810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1"/>
          <p:cNvSpPr txBox="1"/>
          <p:nvPr/>
        </p:nvSpPr>
        <p:spPr>
          <a:xfrm>
            <a:off x="954675" y="144887"/>
            <a:ext cx="2591262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E6E8"/>
              </a:buClr>
              <a:buSzPts val="2000"/>
              <a:buFont typeface="Calibri"/>
              <a:buNone/>
            </a:pPr>
            <a:r>
              <a:rPr lang="es-ES" sz="2000" b="1" i="0" u="none" strike="noStrike" cap="none">
                <a:solidFill>
                  <a:srgbClr val="E8E6E8"/>
                </a:solidFill>
                <a:latin typeface="Calibri"/>
                <a:ea typeface="Calibri"/>
                <a:cs typeface="Calibri"/>
                <a:sym typeface="Calibri"/>
              </a:rPr>
              <a:t>INDICADOR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E6E8"/>
              </a:buClr>
              <a:buSzPts val="2000"/>
              <a:buFont typeface="Calibri"/>
              <a:buNone/>
            </a:pPr>
            <a:r>
              <a:rPr lang="es-ES" sz="2000" b="1" i="0" u="none" strike="noStrike" cap="none">
                <a:solidFill>
                  <a:srgbClr val="E8E6E8"/>
                </a:solidFill>
                <a:latin typeface="Calibri"/>
                <a:ea typeface="Calibri"/>
                <a:cs typeface="Calibri"/>
                <a:sym typeface="Calibri"/>
              </a:rPr>
              <a:t>Componente técnico</a:t>
            </a:r>
            <a:endParaRPr/>
          </a:p>
        </p:txBody>
      </p:sp>
      <p:sp>
        <p:nvSpPr>
          <p:cNvPr id="133" name="Google Shape;133;p21"/>
          <p:cNvSpPr txBox="1"/>
          <p:nvPr/>
        </p:nvSpPr>
        <p:spPr>
          <a:xfrm>
            <a:off x="703727" y="1808379"/>
            <a:ext cx="2591262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rPr lang="es-ES"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Encuestas</a:t>
            </a:r>
            <a:endParaRPr/>
          </a:p>
        </p:txBody>
      </p:sp>
      <p:sp>
        <p:nvSpPr>
          <p:cNvPr id="134" name="Google Shape;134;p21"/>
          <p:cNvSpPr txBox="1"/>
          <p:nvPr/>
        </p:nvSpPr>
        <p:spPr>
          <a:xfrm>
            <a:off x="990199" y="1552505"/>
            <a:ext cx="259126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1" i="0" u="none" strike="noStrike" cap="none">
              <a:solidFill>
                <a:srgbClr val="1D9A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21"/>
          <p:cNvSpPr txBox="1"/>
          <p:nvPr/>
        </p:nvSpPr>
        <p:spPr>
          <a:xfrm>
            <a:off x="703727" y="2420685"/>
            <a:ext cx="4270913" cy="26191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C5D"/>
              </a:buClr>
              <a:buSzPts val="1600"/>
              <a:buFont typeface="Calibri"/>
              <a:buNone/>
            </a:pPr>
            <a:r>
              <a:rPr lang="es-ES" sz="1600" b="0" i="0" u="none" strike="noStrike" cap="none" dirty="0">
                <a:solidFill>
                  <a:srgbClr val="5E5C5D"/>
                </a:solidFill>
                <a:latin typeface="Calibri"/>
                <a:ea typeface="Calibri"/>
                <a:cs typeface="Calibri"/>
                <a:sym typeface="Calibri"/>
              </a:rPr>
              <a:t>Por medio de esta técnica de recolección se llego a  la conclusión de que el sitio web de documentación es totalmente viable además de que las empresas día a día están requiriendo cambiar lo convencional por lo tecnológico.</a:t>
            </a:r>
            <a:endParaRPr dirty="0"/>
          </a:p>
        </p:txBody>
      </p:sp>
      <p:pic>
        <p:nvPicPr>
          <p:cNvPr id="136" name="Google Shape;136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81062" y="1996293"/>
            <a:ext cx="3163207" cy="22283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2"/>
          <p:cNvSpPr txBox="1"/>
          <p:nvPr/>
        </p:nvSpPr>
        <p:spPr>
          <a:xfrm>
            <a:off x="1108448" y="2288787"/>
            <a:ext cx="2084003" cy="520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</a:pPr>
            <a:r>
              <a:rPr lang="es-ES" sz="24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Encuesta #1</a:t>
            </a:r>
            <a:endParaRPr sz="24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p22"/>
          <p:cNvSpPr txBox="1"/>
          <p:nvPr/>
        </p:nvSpPr>
        <p:spPr>
          <a:xfrm>
            <a:off x="4409348" y="1531803"/>
            <a:ext cx="259126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rgbClr val="5E5C5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p22"/>
          <p:cNvSpPr txBox="1"/>
          <p:nvPr/>
        </p:nvSpPr>
        <p:spPr>
          <a:xfrm>
            <a:off x="3762271" y="1782724"/>
            <a:ext cx="3885416" cy="1815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5E5C5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4" name="Google Shape;144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52790" y="0"/>
            <a:ext cx="451756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3"/>
          <p:cNvSpPr txBox="1"/>
          <p:nvPr/>
        </p:nvSpPr>
        <p:spPr>
          <a:xfrm>
            <a:off x="1108448" y="2288787"/>
            <a:ext cx="2084003" cy="520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</a:pPr>
            <a:r>
              <a:rPr lang="es-ES" sz="24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Encuesta #2</a:t>
            </a:r>
            <a:endParaRPr sz="24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23"/>
          <p:cNvSpPr txBox="1"/>
          <p:nvPr/>
        </p:nvSpPr>
        <p:spPr>
          <a:xfrm>
            <a:off x="4409348" y="1531803"/>
            <a:ext cx="259126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rgbClr val="5E5C5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23"/>
          <p:cNvSpPr txBox="1"/>
          <p:nvPr/>
        </p:nvSpPr>
        <p:spPr>
          <a:xfrm>
            <a:off x="3762271" y="1782724"/>
            <a:ext cx="3885416" cy="1815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5E5C5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2" name="Google Shape;152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65637" y="0"/>
            <a:ext cx="441394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4"/>
          <p:cNvSpPr txBox="1"/>
          <p:nvPr/>
        </p:nvSpPr>
        <p:spPr>
          <a:xfrm>
            <a:off x="553338" y="162651"/>
            <a:ext cx="28128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rgbClr val="E8E6E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8" name="Google Shape;158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1721" y="1958193"/>
            <a:ext cx="241300" cy="38100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4"/>
          <p:cNvSpPr txBox="1"/>
          <p:nvPr/>
        </p:nvSpPr>
        <p:spPr>
          <a:xfrm>
            <a:off x="954675" y="144887"/>
            <a:ext cx="2591262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E6E8"/>
              </a:buClr>
              <a:buSzPts val="2000"/>
              <a:buFont typeface="Calibri"/>
              <a:buNone/>
            </a:pPr>
            <a:r>
              <a:rPr lang="es-ES" sz="2000" b="1" i="0" u="none" strike="noStrike" cap="none">
                <a:solidFill>
                  <a:srgbClr val="E8E6E8"/>
                </a:solidFill>
                <a:latin typeface="Calibri"/>
                <a:ea typeface="Calibri"/>
                <a:cs typeface="Calibri"/>
                <a:sym typeface="Calibri"/>
              </a:rPr>
              <a:t>INDICADOR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E6E8"/>
              </a:buClr>
              <a:buSzPts val="2000"/>
              <a:buFont typeface="Calibri"/>
              <a:buNone/>
            </a:pPr>
            <a:r>
              <a:rPr lang="es-ES" sz="2000" b="1" i="0" u="none" strike="noStrike" cap="none">
                <a:solidFill>
                  <a:srgbClr val="E8E6E8"/>
                </a:solidFill>
                <a:latin typeface="Calibri"/>
                <a:ea typeface="Calibri"/>
                <a:cs typeface="Calibri"/>
                <a:sym typeface="Calibri"/>
              </a:rPr>
              <a:t>Componente técnico</a:t>
            </a:r>
            <a:endParaRPr/>
          </a:p>
        </p:txBody>
      </p:sp>
      <p:sp>
        <p:nvSpPr>
          <p:cNvPr id="160" name="Google Shape;160;p24"/>
          <p:cNvSpPr txBox="1"/>
          <p:nvPr/>
        </p:nvSpPr>
        <p:spPr>
          <a:xfrm>
            <a:off x="594778" y="942628"/>
            <a:ext cx="2591262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rPr lang="es-ES"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Encuestas</a:t>
            </a:r>
            <a:endParaRPr/>
          </a:p>
        </p:txBody>
      </p:sp>
      <p:sp>
        <p:nvSpPr>
          <p:cNvPr id="161" name="Google Shape;161;p24"/>
          <p:cNvSpPr txBox="1"/>
          <p:nvPr/>
        </p:nvSpPr>
        <p:spPr>
          <a:xfrm>
            <a:off x="1967490" y="2169588"/>
            <a:ext cx="259126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1" i="0" u="none" strike="noStrike" cap="none">
              <a:solidFill>
                <a:srgbClr val="1D9A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24"/>
          <p:cNvSpPr txBox="1"/>
          <p:nvPr/>
        </p:nvSpPr>
        <p:spPr>
          <a:xfrm>
            <a:off x="703727" y="2420685"/>
            <a:ext cx="4270913" cy="26191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5E5C5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24" descr="Gráfico de respuestas de formularios. Título de la pregunta: 1. Que navegador utiliza usualmente . Número de respuestas: 18 respuestas."/>
          <p:cNvSpPr/>
          <p:nvPr/>
        </p:nvSpPr>
        <p:spPr>
          <a:xfrm>
            <a:off x="144463" y="84138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24" descr="Gráfico de respuestas de formularios. Título de la pregunta: 1. Que navegador utiliza usualmente . Número de respuestas: 18 respuestas."/>
          <p:cNvSpPr/>
          <p:nvPr/>
        </p:nvSpPr>
        <p:spPr>
          <a:xfrm>
            <a:off x="2958321" y="2454439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5" name="Google Shape;165;p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9634" y="1284587"/>
            <a:ext cx="3562920" cy="18950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558752" y="1299664"/>
            <a:ext cx="3519375" cy="18648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80177" y="3114007"/>
            <a:ext cx="3562377" cy="19148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569942" y="3097703"/>
            <a:ext cx="3508185" cy="19311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1721" y="1958193"/>
            <a:ext cx="241300" cy="38100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5"/>
          <p:cNvSpPr txBox="1"/>
          <p:nvPr/>
        </p:nvSpPr>
        <p:spPr>
          <a:xfrm>
            <a:off x="954675" y="144887"/>
            <a:ext cx="2591262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E6E8"/>
              </a:buClr>
              <a:buSzPts val="2000"/>
              <a:buFont typeface="Calibri"/>
              <a:buNone/>
            </a:pPr>
            <a:r>
              <a:rPr lang="es-ES" sz="2000" b="1" i="0" u="none" strike="noStrike" cap="none">
                <a:solidFill>
                  <a:srgbClr val="E8E6E8"/>
                </a:solidFill>
                <a:latin typeface="Calibri"/>
                <a:ea typeface="Calibri"/>
                <a:cs typeface="Calibri"/>
                <a:sym typeface="Calibri"/>
              </a:rPr>
              <a:t>INDICADOR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E6E8"/>
              </a:buClr>
              <a:buSzPts val="2000"/>
              <a:buFont typeface="Calibri"/>
              <a:buNone/>
            </a:pPr>
            <a:r>
              <a:rPr lang="es-ES" sz="2000" b="1" i="0" u="none" strike="noStrike" cap="none">
                <a:solidFill>
                  <a:srgbClr val="E8E6E8"/>
                </a:solidFill>
                <a:latin typeface="Calibri"/>
                <a:ea typeface="Calibri"/>
                <a:cs typeface="Calibri"/>
                <a:sym typeface="Calibri"/>
              </a:rPr>
              <a:t>Componente técnico</a:t>
            </a:r>
            <a:endParaRPr/>
          </a:p>
        </p:txBody>
      </p:sp>
      <p:sp>
        <p:nvSpPr>
          <p:cNvPr id="175" name="Google Shape;175;p25"/>
          <p:cNvSpPr txBox="1"/>
          <p:nvPr/>
        </p:nvSpPr>
        <p:spPr>
          <a:xfrm>
            <a:off x="594778" y="942628"/>
            <a:ext cx="2591262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rPr lang="es-ES"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Encuestas</a:t>
            </a:r>
            <a:endParaRPr/>
          </a:p>
        </p:txBody>
      </p:sp>
      <p:sp>
        <p:nvSpPr>
          <p:cNvPr id="176" name="Google Shape;176;p25"/>
          <p:cNvSpPr txBox="1"/>
          <p:nvPr/>
        </p:nvSpPr>
        <p:spPr>
          <a:xfrm>
            <a:off x="1967490" y="2169588"/>
            <a:ext cx="259126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1" i="0" u="none" strike="noStrike" cap="none">
              <a:solidFill>
                <a:srgbClr val="1D9A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25"/>
          <p:cNvSpPr txBox="1"/>
          <p:nvPr/>
        </p:nvSpPr>
        <p:spPr>
          <a:xfrm>
            <a:off x="703727" y="2420685"/>
            <a:ext cx="4270913" cy="26191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5E5C5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25" descr="Gráfico de respuestas de formularios. Título de la pregunta: 1. Que navegador utiliza usualmente . Número de respuestas: 18 respuestas."/>
          <p:cNvSpPr/>
          <p:nvPr/>
        </p:nvSpPr>
        <p:spPr>
          <a:xfrm>
            <a:off x="144463" y="84138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25" descr="Gráfico de respuestas de formularios. Título de la pregunta: 1. Que navegador utiliza usualmente . Número de respuestas: 18 respuestas."/>
          <p:cNvSpPr/>
          <p:nvPr/>
        </p:nvSpPr>
        <p:spPr>
          <a:xfrm>
            <a:off x="2958321" y="2454439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0" name="Google Shape;180;p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3462" y="1299664"/>
            <a:ext cx="3569091" cy="1819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558751" y="1299663"/>
            <a:ext cx="3519375" cy="20158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53338" y="2904957"/>
            <a:ext cx="3600406" cy="19828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612838" y="3079557"/>
            <a:ext cx="3447250" cy="18608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1721" y="1958193"/>
            <a:ext cx="241300" cy="38100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6"/>
          <p:cNvSpPr txBox="1"/>
          <p:nvPr/>
        </p:nvSpPr>
        <p:spPr>
          <a:xfrm>
            <a:off x="954675" y="144887"/>
            <a:ext cx="2591262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E6E8"/>
              </a:buClr>
              <a:buSzPts val="2000"/>
              <a:buFont typeface="Calibri"/>
              <a:buNone/>
            </a:pPr>
            <a:r>
              <a:rPr lang="es-ES" sz="2000" b="1" i="0" u="none" strike="noStrike" cap="none">
                <a:solidFill>
                  <a:srgbClr val="E8E6E8"/>
                </a:solidFill>
                <a:latin typeface="Calibri"/>
                <a:ea typeface="Calibri"/>
                <a:cs typeface="Calibri"/>
                <a:sym typeface="Calibri"/>
              </a:rPr>
              <a:t>INDICADOR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E6E8"/>
              </a:buClr>
              <a:buSzPts val="2000"/>
              <a:buFont typeface="Calibri"/>
              <a:buNone/>
            </a:pPr>
            <a:r>
              <a:rPr lang="es-ES" sz="2000" b="1" i="0" u="none" strike="noStrike" cap="none">
                <a:solidFill>
                  <a:srgbClr val="E8E6E8"/>
                </a:solidFill>
                <a:latin typeface="Calibri"/>
                <a:ea typeface="Calibri"/>
                <a:cs typeface="Calibri"/>
                <a:sym typeface="Calibri"/>
              </a:rPr>
              <a:t>Componente técnico</a:t>
            </a:r>
            <a:endParaRPr/>
          </a:p>
        </p:txBody>
      </p:sp>
      <p:sp>
        <p:nvSpPr>
          <p:cNvPr id="190" name="Google Shape;190;p26"/>
          <p:cNvSpPr txBox="1"/>
          <p:nvPr/>
        </p:nvSpPr>
        <p:spPr>
          <a:xfrm>
            <a:off x="594778" y="942628"/>
            <a:ext cx="2591262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rPr lang="es-ES"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Encuestas</a:t>
            </a:r>
            <a:endParaRPr/>
          </a:p>
        </p:txBody>
      </p:sp>
      <p:sp>
        <p:nvSpPr>
          <p:cNvPr id="191" name="Google Shape;191;p26"/>
          <p:cNvSpPr txBox="1"/>
          <p:nvPr/>
        </p:nvSpPr>
        <p:spPr>
          <a:xfrm>
            <a:off x="1967490" y="2169588"/>
            <a:ext cx="259126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1" i="0" u="none" strike="noStrike" cap="none">
              <a:solidFill>
                <a:srgbClr val="1D9A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26"/>
          <p:cNvSpPr txBox="1"/>
          <p:nvPr/>
        </p:nvSpPr>
        <p:spPr>
          <a:xfrm>
            <a:off x="703727" y="2420685"/>
            <a:ext cx="4270913" cy="26191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5E5C5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p26" descr="Gráfico de respuestas de formularios. Título de la pregunta: 1. Que navegador utiliza usualmente . Número de respuestas: 18 respuestas."/>
          <p:cNvSpPr/>
          <p:nvPr/>
        </p:nvSpPr>
        <p:spPr>
          <a:xfrm>
            <a:off x="144463" y="84138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26" descr="Gráfico de respuestas de formularios. Título de la pregunta: 1. Que navegador utiliza usualmente . Número de respuestas: 18 respuestas."/>
          <p:cNvSpPr/>
          <p:nvPr/>
        </p:nvSpPr>
        <p:spPr>
          <a:xfrm>
            <a:off x="2958321" y="2454439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5" name="Google Shape;195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93981" y="1369451"/>
            <a:ext cx="3608303" cy="1860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466744" y="3083838"/>
            <a:ext cx="3769433" cy="18368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8"/>
          <p:cNvSpPr txBox="1"/>
          <p:nvPr/>
        </p:nvSpPr>
        <p:spPr>
          <a:xfrm>
            <a:off x="553338" y="162651"/>
            <a:ext cx="28128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rgbClr val="E8E6E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4" name="Google Shape;214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1721" y="1958193"/>
            <a:ext cx="241300" cy="38100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28"/>
          <p:cNvSpPr txBox="1"/>
          <p:nvPr/>
        </p:nvSpPr>
        <p:spPr>
          <a:xfrm>
            <a:off x="954675" y="144887"/>
            <a:ext cx="2591262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E6E8"/>
              </a:buClr>
              <a:buSzPts val="2000"/>
              <a:buFont typeface="Calibri"/>
              <a:buNone/>
            </a:pPr>
            <a:r>
              <a:rPr lang="es-ES" sz="2000" b="1" i="0" u="none" strike="noStrike" cap="none">
                <a:solidFill>
                  <a:srgbClr val="E8E6E8"/>
                </a:solidFill>
                <a:latin typeface="Calibri"/>
                <a:ea typeface="Calibri"/>
                <a:cs typeface="Calibri"/>
                <a:sym typeface="Calibri"/>
              </a:rPr>
              <a:t>INDICADOR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E6E8"/>
              </a:buClr>
              <a:buSzPts val="2000"/>
              <a:buFont typeface="Calibri"/>
              <a:buNone/>
            </a:pPr>
            <a:r>
              <a:rPr lang="es-ES" sz="2000" b="1" i="0" u="none" strike="noStrike" cap="none">
                <a:solidFill>
                  <a:srgbClr val="E8E6E8"/>
                </a:solidFill>
                <a:latin typeface="Calibri"/>
                <a:ea typeface="Calibri"/>
                <a:cs typeface="Calibri"/>
                <a:sym typeface="Calibri"/>
              </a:rPr>
              <a:t>Componente técnico</a:t>
            </a:r>
            <a:endParaRPr/>
          </a:p>
        </p:txBody>
      </p:sp>
      <p:sp>
        <p:nvSpPr>
          <p:cNvPr id="216" name="Google Shape;216;p28"/>
          <p:cNvSpPr txBox="1"/>
          <p:nvPr/>
        </p:nvSpPr>
        <p:spPr>
          <a:xfrm>
            <a:off x="954675" y="1227522"/>
            <a:ext cx="2591262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rPr lang="es-ES" sz="2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</a:t>
            </a:r>
            <a:r>
              <a:rPr lang="es-ES" sz="2000" b="1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bservación</a:t>
            </a:r>
            <a:endParaRPr dirty="0"/>
          </a:p>
        </p:txBody>
      </p:sp>
      <p:sp>
        <p:nvSpPr>
          <p:cNvPr id="217" name="Google Shape;217;p28"/>
          <p:cNvSpPr txBox="1"/>
          <p:nvPr/>
        </p:nvSpPr>
        <p:spPr>
          <a:xfrm>
            <a:off x="990199" y="1552505"/>
            <a:ext cx="259126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1" i="0" u="none" strike="noStrike" cap="none">
              <a:solidFill>
                <a:srgbClr val="1D9A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28"/>
          <p:cNvSpPr txBox="1"/>
          <p:nvPr/>
        </p:nvSpPr>
        <p:spPr>
          <a:xfrm>
            <a:off x="1343021" y="2006015"/>
            <a:ext cx="5936906" cy="1169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C5D"/>
              </a:buClr>
              <a:buSzPts val="1600"/>
              <a:buFont typeface="Calibri"/>
              <a:buNone/>
            </a:pPr>
            <a:r>
              <a:rPr lang="es-ES" sz="1600" b="0" i="0" u="none" strike="noStrike" cap="none" dirty="0">
                <a:solidFill>
                  <a:srgbClr val="5E5C5D"/>
                </a:solidFill>
                <a:latin typeface="Calibri"/>
                <a:ea typeface="Calibri"/>
                <a:cs typeface="Calibri"/>
                <a:sym typeface="Calibri"/>
              </a:rPr>
              <a:t>Esta técnica de recolección fue de ayuda en cuanto a los inventarios de la empresa </a:t>
            </a:r>
            <a:r>
              <a:rPr lang="es-ES" sz="1600" dirty="0">
                <a:solidFill>
                  <a:srgbClr val="5E5C5D"/>
                </a:solidFill>
                <a:latin typeface="Calibri"/>
                <a:ea typeface="Calibri"/>
                <a:cs typeface="Calibri"/>
                <a:sym typeface="Calibri"/>
              </a:rPr>
              <a:t>SANIGGI</a:t>
            </a:r>
            <a:r>
              <a:rPr lang="es-ES" sz="1600" b="0" i="0" u="none" strike="noStrike" cap="none" dirty="0">
                <a:solidFill>
                  <a:srgbClr val="5E5C5D"/>
                </a:solidFill>
                <a:latin typeface="Calibri"/>
                <a:ea typeface="Calibri"/>
                <a:cs typeface="Calibri"/>
                <a:sym typeface="Calibri"/>
              </a:rPr>
              <a:t> S.A.S y necesidad que se evidenciaba de la falta de organización y ahorro de papel </a:t>
            </a:r>
            <a:endParaRPr dirty="0"/>
          </a:p>
        </p:txBody>
      </p:sp>
      <p:pic>
        <p:nvPicPr>
          <p:cNvPr id="219" name="Google Shape;219;p2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92421" y="1037433"/>
            <a:ext cx="1489808" cy="7802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28">
            <a:hlinkClick r:id="rId5" action="ppaction://hlinkfile"/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904274" y="2884869"/>
            <a:ext cx="3243353" cy="18472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1721" y="1958193"/>
            <a:ext cx="241300" cy="3810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7"/>
          <p:cNvSpPr txBox="1"/>
          <p:nvPr/>
        </p:nvSpPr>
        <p:spPr>
          <a:xfrm>
            <a:off x="954675" y="144887"/>
            <a:ext cx="25914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E6E8"/>
              </a:buClr>
              <a:buSzPts val="2000"/>
              <a:buFont typeface="Calibri"/>
              <a:buNone/>
            </a:pPr>
            <a:r>
              <a:rPr lang="es-ES" sz="2000" b="1" i="0" u="none" strike="noStrike" cap="none">
                <a:solidFill>
                  <a:srgbClr val="E8E6E8"/>
                </a:solidFill>
                <a:latin typeface="Calibri"/>
                <a:ea typeface="Calibri"/>
                <a:cs typeface="Calibri"/>
                <a:sym typeface="Calibri"/>
              </a:rPr>
              <a:t>INDICADOR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E6E8"/>
              </a:buClr>
              <a:buSzPts val="2000"/>
              <a:buFont typeface="Calibri"/>
              <a:buNone/>
            </a:pPr>
            <a:r>
              <a:rPr lang="es-ES" sz="2000" b="1" i="0" u="none" strike="noStrike" cap="none">
                <a:solidFill>
                  <a:srgbClr val="E8E6E8"/>
                </a:solidFill>
                <a:latin typeface="Calibri"/>
                <a:ea typeface="Calibri"/>
                <a:cs typeface="Calibri"/>
                <a:sym typeface="Calibri"/>
              </a:rPr>
              <a:t>Componente técnico</a:t>
            </a:r>
            <a:endParaRPr/>
          </a:p>
        </p:txBody>
      </p:sp>
      <p:sp>
        <p:nvSpPr>
          <p:cNvPr id="203" name="Google Shape;203;p27"/>
          <p:cNvSpPr txBox="1"/>
          <p:nvPr/>
        </p:nvSpPr>
        <p:spPr>
          <a:xfrm>
            <a:off x="3457653" y="981528"/>
            <a:ext cx="2591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rPr lang="es-ES" sz="2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Mapa procesos </a:t>
            </a:r>
            <a:endParaRPr/>
          </a:p>
        </p:txBody>
      </p:sp>
      <p:sp>
        <p:nvSpPr>
          <p:cNvPr id="204" name="Google Shape;204;p27"/>
          <p:cNvSpPr txBox="1"/>
          <p:nvPr/>
        </p:nvSpPr>
        <p:spPr>
          <a:xfrm>
            <a:off x="1967490" y="2169588"/>
            <a:ext cx="2591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1" i="0" u="none" strike="noStrike" cap="none">
              <a:solidFill>
                <a:srgbClr val="1D9A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27"/>
          <p:cNvSpPr txBox="1"/>
          <p:nvPr/>
        </p:nvSpPr>
        <p:spPr>
          <a:xfrm>
            <a:off x="703727" y="2420685"/>
            <a:ext cx="4270800" cy="26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5E5C5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p27" descr="Gráfico de respuestas de formularios. Título de la pregunta: 1. Que navegador utiliza usualmente . Número de respuestas: 18 respuestas."/>
          <p:cNvSpPr/>
          <p:nvPr/>
        </p:nvSpPr>
        <p:spPr>
          <a:xfrm>
            <a:off x="144463" y="84138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27" descr="Gráfico de respuestas de formularios. Título de la pregunta: 1. Que navegador utiliza usualmente . Número de respuestas: 18 respuestas."/>
          <p:cNvSpPr/>
          <p:nvPr/>
        </p:nvSpPr>
        <p:spPr>
          <a:xfrm>
            <a:off x="2958321" y="2454439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Imagen 2">
            <a:hlinkClick r:id="rId4" action="ppaction://hlinkfile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727" y="1313221"/>
            <a:ext cx="7512325" cy="366761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1"/>
          <p:cNvSpPr txBox="1"/>
          <p:nvPr/>
        </p:nvSpPr>
        <p:spPr>
          <a:xfrm>
            <a:off x="553338" y="162651"/>
            <a:ext cx="28128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rgbClr val="E8E6E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3" name="Google Shape;243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1721" y="1958193"/>
            <a:ext cx="241300" cy="38100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31"/>
          <p:cNvSpPr txBox="1"/>
          <p:nvPr/>
        </p:nvSpPr>
        <p:spPr>
          <a:xfrm>
            <a:off x="954675" y="144887"/>
            <a:ext cx="2591262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E6E8"/>
              </a:buClr>
              <a:buSzPts val="2000"/>
              <a:buFont typeface="Calibri"/>
              <a:buNone/>
            </a:pPr>
            <a:r>
              <a:rPr lang="es-ES" sz="2000" b="1" i="0" u="none" strike="noStrike" cap="none">
                <a:solidFill>
                  <a:srgbClr val="E8E6E8"/>
                </a:solidFill>
                <a:latin typeface="Calibri"/>
                <a:ea typeface="Calibri"/>
                <a:cs typeface="Calibri"/>
                <a:sym typeface="Calibri"/>
              </a:rPr>
              <a:t>INDICADOR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E6E8"/>
              </a:buClr>
              <a:buSzPts val="2000"/>
              <a:buFont typeface="Calibri"/>
              <a:buNone/>
            </a:pPr>
            <a:r>
              <a:rPr lang="es-ES" sz="2000" b="1" i="0" u="none" strike="noStrike" cap="none">
                <a:solidFill>
                  <a:srgbClr val="E8E6E8"/>
                </a:solidFill>
                <a:latin typeface="Calibri"/>
                <a:ea typeface="Calibri"/>
                <a:cs typeface="Calibri"/>
                <a:sym typeface="Calibri"/>
              </a:rPr>
              <a:t>Componente técnico</a:t>
            </a:r>
            <a:endParaRPr/>
          </a:p>
        </p:txBody>
      </p:sp>
      <p:sp>
        <p:nvSpPr>
          <p:cNvPr id="245" name="Google Shape;245;p31"/>
          <p:cNvSpPr txBox="1"/>
          <p:nvPr/>
        </p:nvSpPr>
        <p:spPr>
          <a:xfrm>
            <a:off x="954675" y="1525223"/>
            <a:ext cx="3489734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rPr lang="es-ES"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Requerimientos funcionales </a:t>
            </a:r>
            <a:endParaRPr/>
          </a:p>
        </p:txBody>
      </p:sp>
      <p:sp>
        <p:nvSpPr>
          <p:cNvPr id="246" name="Google Shape;246;p31"/>
          <p:cNvSpPr txBox="1"/>
          <p:nvPr/>
        </p:nvSpPr>
        <p:spPr>
          <a:xfrm>
            <a:off x="990199" y="1552505"/>
            <a:ext cx="259126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1" i="0" u="none" strike="noStrike" cap="none">
              <a:solidFill>
                <a:srgbClr val="1D9A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Google Shape;247;p31"/>
          <p:cNvSpPr txBox="1"/>
          <p:nvPr/>
        </p:nvSpPr>
        <p:spPr>
          <a:xfrm>
            <a:off x="1438714" y="2356889"/>
            <a:ext cx="5727630" cy="18217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C5D"/>
              </a:buClr>
              <a:buSzPts val="2000"/>
              <a:buFont typeface="Calibri"/>
              <a:buNone/>
            </a:pPr>
            <a:r>
              <a:rPr lang="es-ES" sz="2000" b="0" i="0" u="none" strike="noStrike" cap="none" dirty="0">
                <a:solidFill>
                  <a:srgbClr val="5E5C5D"/>
                </a:solidFill>
                <a:latin typeface="Calibri"/>
                <a:ea typeface="Calibri"/>
                <a:cs typeface="Calibri"/>
                <a:sym typeface="Calibri"/>
              </a:rPr>
              <a:t>Los requerimientos funcionales de la pagina S.O.S DOCUMENTAL, son aquellos requisitos que necesita el cliente , como el registro de usuario ,una búsqueda rápida y capetas que ordenen los documentos que se van ha almacenar en la plataforma 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Google Shape;253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1721" y="1958193"/>
            <a:ext cx="241300" cy="38100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32"/>
          <p:cNvSpPr txBox="1"/>
          <p:nvPr/>
        </p:nvSpPr>
        <p:spPr>
          <a:xfrm>
            <a:off x="954675" y="144887"/>
            <a:ext cx="2591262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E6E8"/>
              </a:buClr>
              <a:buSzPts val="2000"/>
              <a:buFont typeface="Calibri"/>
              <a:buNone/>
            </a:pPr>
            <a:r>
              <a:rPr lang="es-ES" sz="2000" b="1" i="0" u="none" strike="noStrike" cap="none">
                <a:solidFill>
                  <a:srgbClr val="E8E6E8"/>
                </a:solidFill>
                <a:latin typeface="Calibri"/>
                <a:ea typeface="Calibri"/>
                <a:cs typeface="Calibri"/>
                <a:sym typeface="Calibri"/>
              </a:rPr>
              <a:t>INDICADOR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E6E8"/>
              </a:buClr>
              <a:buSzPts val="2000"/>
              <a:buFont typeface="Calibri"/>
              <a:buNone/>
            </a:pPr>
            <a:r>
              <a:rPr lang="es-ES" sz="2000" b="1" i="0" u="none" strike="noStrike" cap="none">
                <a:solidFill>
                  <a:srgbClr val="E8E6E8"/>
                </a:solidFill>
                <a:latin typeface="Calibri"/>
                <a:ea typeface="Calibri"/>
                <a:cs typeface="Calibri"/>
                <a:sym typeface="Calibri"/>
              </a:rPr>
              <a:t>Componente técnico</a:t>
            </a:r>
            <a:endParaRPr/>
          </a:p>
        </p:txBody>
      </p:sp>
      <p:sp>
        <p:nvSpPr>
          <p:cNvPr id="255" name="Google Shape;255;p32"/>
          <p:cNvSpPr txBox="1"/>
          <p:nvPr/>
        </p:nvSpPr>
        <p:spPr>
          <a:xfrm>
            <a:off x="665709" y="1131323"/>
            <a:ext cx="3489734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rPr lang="es-ES"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Requerimientos funcionales </a:t>
            </a:r>
            <a:endParaRPr/>
          </a:p>
        </p:txBody>
      </p:sp>
      <p:sp>
        <p:nvSpPr>
          <p:cNvPr id="256" name="Google Shape;256;p32"/>
          <p:cNvSpPr txBox="1"/>
          <p:nvPr/>
        </p:nvSpPr>
        <p:spPr>
          <a:xfrm>
            <a:off x="665709" y="1218940"/>
            <a:ext cx="259126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1" i="0" u="none" strike="noStrike" cap="none">
              <a:solidFill>
                <a:srgbClr val="1D9A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Imagen 1">
            <a:hlinkClick r:id="rId4" action="ppaction://hlinkfile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5709" y="1531433"/>
            <a:ext cx="3346027" cy="3368906"/>
          </a:xfrm>
          <a:prstGeom prst="rect">
            <a:avLst/>
          </a:prstGeom>
        </p:spPr>
      </p:pic>
      <p:pic>
        <p:nvPicPr>
          <p:cNvPr id="4" name="Imagen 3">
            <a:hlinkClick r:id="rId4" action="ppaction://hlinkfile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47748" y="1734151"/>
            <a:ext cx="3975332" cy="266174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1"/>
          <p:cNvSpPr txBox="1"/>
          <p:nvPr/>
        </p:nvSpPr>
        <p:spPr>
          <a:xfrm>
            <a:off x="0" y="1"/>
            <a:ext cx="9144000" cy="5143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" name="Google Shape;39;p11"/>
          <p:cNvSpPr txBox="1"/>
          <p:nvPr/>
        </p:nvSpPr>
        <p:spPr>
          <a:xfrm>
            <a:off x="1685752" y="2205071"/>
            <a:ext cx="5591670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</a:pPr>
            <a:r>
              <a:rPr lang="es-ES" sz="4000" b="1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METODOLOGICO</a:t>
            </a:r>
            <a:endParaRPr sz="4000" b="1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Google Shape;40;p11"/>
          <p:cNvSpPr txBox="1"/>
          <p:nvPr/>
        </p:nvSpPr>
        <p:spPr>
          <a:xfrm>
            <a:off x="7111269" y="4710147"/>
            <a:ext cx="1901162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ANTEPROYECTO</a:t>
            </a:r>
            <a:r>
              <a:rPr lang="es-E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1721" y="1958193"/>
            <a:ext cx="241300" cy="38100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33"/>
          <p:cNvSpPr txBox="1"/>
          <p:nvPr/>
        </p:nvSpPr>
        <p:spPr>
          <a:xfrm>
            <a:off x="954675" y="144887"/>
            <a:ext cx="2591262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E6E8"/>
              </a:buClr>
              <a:buSzPts val="2000"/>
              <a:buFont typeface="Calibri"/>
              <a:buNone/>
            </a:pPr>
            <a:r>
              <a:rPr lang="es-ES" sz="2000" b="1" i="0" u="none" strike="noStrike" cap="none">
                <a:solidFill>
                  <a:srgbClr val="E8E6E8"/>
                </a:solidFill>
                <a:latin typeface="Calibri"/>
                <a:ea typeface="Calibri"/>
                <a:cs typeface="Calibri"/>
                <a:sym typeface="Calibri"/>
              </a:rPr>
              <a:t>INDICADOR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E6E8"/>
              </a:buClr>
              <a:buSzPts val="2000"/>
              <a:buFont typeface="Calibri"/>
              <a:buNone/>
            </a:pPr>
            <a:r>
              <a:rPr lang="es-ES" sz="2000" b="1" i="0" u="none" strike="noStrike" cap="none">
                <a:solidFill>
                  <a:srgbClr val="E8E6E8"/>
                </a:solidFill>
                <a:latin typeface="Calibri"/>
                <a:ea typeface="Calibri"/>
                <a:cs typeface="Calibri"/>
                <a:sym typeface="Calibri"/>
              </a:rPr>
              <a:t>Componente técnico</a:t>
            </a:r>
            <a:endParaRPr/>
          </a:p>
        </p:txBody>
      </p:sp>
      <p:sp>
        <p:nvSpPr>
          <p:cNvPr id="264" name="Google Shape;264;p33"/>
          <p:cNvSpPr txBox="1"/>
          <p:nvPr/>
        </p:nvSpPr>
        <p:spPr>
          <a:xfrm>
            <a:off x="954675" y="1525223"/>
            <a:ext cx="3489734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rPr lang="es-ES"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Requerimientos no funcionales </a:t>
            </a:r>
            <a:endParaRPr/>
          </a:p>
        </p:txBody>
      </p:sp>
      <p:sp>
        <p:nvSpPr>
          <p:cNvPr id="265" name="Google Shape;265;p33"/>
          <p:cNvSpPr txBox="1"/>
          <p:nvPr/>
        </p:nvSpPr>
        <p:spPr>
          <a:xfrm>
            <a:off x="990199" y="1552505"/>
            <a:ext cx="259126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1" i="0" u="none" strike="noStrike" cap="none">
              <a:solidFill>
                <a:srgbClr val="1D9A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" name="Google Shape;266;p33"/>
          <p:cNvSpPr txBox="1"/>
          <p:nvPr/>
        </p:nvSpPr>
        <p:spPr>
          <a:xfrm>
            <a:off x="1438714" y="2356889"/>
            <a:ext cx="5727630" cy="18217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C5D"/>
              </a:buClr>
              <a:buSzPts val="2000"/>
              <a:buFont typeface="Calibri"/>
              <a:buNone/>
            </a:pPr>
            <a:r>
              <a:rPr lang="es-ES" sz="2000" b="0" i="0" u="none" strike="noStrike" cap="none" dirty="0">
                <a:solidFill>
                  <a:srgbClr val="5E5C5D"/>
                </a:solidFill>
                <a:latin typeface="Calibri"/>
                <a:ea typeface="Calibri"/>
                <a:cs typeface="Calibri"/>
                <a:sym typeface="Calibri"/>
              </a:rPr>
              <a:t>Los requerimientos no  funcionales de la pagina S.O.S DOCUMENTAL, son aquellos que complementan y dan seguridad a lo que esta requiriendo el cliente, como lo es , la copia de seguridad, las bases de </a:t>
            </a:r>
            <a:r>
              <a:rPr lang="es-ES" sz="2000" b="0" i="0" u="none" strike="noStrike" cap="none" dirty="0" smtClean="0">
                <a:solidFill>
                  <a:srgbClr val="5E5C5D"/>
                </a:solidFill>
                <a:latin typeface="Calibri"/>
                <a:ea typeface="Calibri"/>
                <a:cs typeface="Calibri"/>
                <a:sym typeface="Calibri"/>
              </a:rPr>
              <a:t>datos, </a:t>
            </a:r>
            <a:r>
              <a:rPr lang="es-ES" sz="2000" b="0" i="0" u="none" strike="noStrike" cap="none" dirty="0">
                <a:solidFill>
                  <a:srgbClr val="5E5C5D"/>
                </a:solidFill>
                <a:latin typeface="Calibri"/>
                <a:ea typeface="Calibri"/>
                <a:cs typeface="Calibri"/>
                <a:sym typeface="Calibri"/>
              </a:rPr>
              <a:t>la encriptación etc.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1721" y="1958193"/>
            <a:ext cx="241300" cy="38100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34"/>
          <p:cNvSpPr txBox="1"/>
          <p:nvPr/>
        </p:nvSpPr>
        <p:spPr>
          <a:xfrm>
            <a:off x="954675" y="144887"/>
            <a:ext cx="2591262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E6E8"/>
              </a:buClr>
              <a:buSzPts val="2000"/>
              <a:buFont typeface="Calibri"/>
              <a:buNone/>
            </a:pPr>
            <a:r>
              <a:rPr lang="es-ES" sz="2000" b="1" i="0" u="none" strike="noStrike" cap="none">
                <a:solidFill>
                  <a:srgbClr val="E8E6E8"/>
                </a:solidFill>
                <a:latin typeface="Calibri"/>
                <a:ea typeface="Calibri"/>
                <a:cs typeface="Calibri"/>
                <a:sym typeface="Calibri"/>
              </a:rPr>
              <a:t>INDICADOR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E6E8"/>
              </a:buClr>
              <a:buSzPts val="2000"/>
              <a:buFont typeface="Calibri"/>
              <a:buNone/>
            </a:pPr>
            <a:r>
              <a:rPr lang="es-ES" sz="2000" b="1" i="0" u="none" strike="noStrike" cap="none">
                <a:solidFill>
                  <a:srgbClr val="E8E6E8"/>
                </a:solidFill>
                <a:latin typeface="Calibri"/>
                <a:ea typeface="Calibri"/>
                <a:cs typeface="Calibri"/>
                <a:sym typeface="Calibri"/>
              </a:rPr>
              <a:t>Componente técnico</a:t>
            </a:r>
            <a:endParaRPr/>
          </a:p>
        </p:txBody>
      </p:sp>
      <p:sp>
        <p:nvSpPr>
          <p:cNvPr id="273" name="Google Shape;273;p34"/>
          <p:cNvSpPr txBox="1"/>
          <p:nvPr/>
        </p:nvSpPr>
        <p:spPr>
          <a:xfrm>
            <a:off x="594778" y="1135174"/>
            <a:ext cx="3489734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rPr lang="es-ES"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Requerimientos no funcionales </a:t>
            </a:r>
            <a:endParaRPr/>
          </a:p>
        </p:txBody>
      </p:sp>
      <p:sp>
        <p:nvSpPr>
          <p:cNvPr id="274" name="Google Shape;274;p34"/>
          <p:cNvSpPr txBox="1"/>
          <p:nvPr/>
        </p:nvSpPr>
        <p:spPr>
          <a:xfrm>
            <a:off x="547783" y="1200612"/>
            <a:ext cx="259126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1" i="0" u="none" strike="noStrike" cap="none">
              <a:solidFill>
                <a:srgbClr val="1D9A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Imagen 2">
            <a:hlinkClick r:id="rId4" action="ppaction://hlinkfile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6412" y="1996293"/>
            <a:ext cx="5591175" cy="2476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6"/>
          <p:cNvSpPr txBox="1"/>
          <p:nvPr/>
        </p:nvSpPr>
        <p:spPr>
          <a:xfrm>
            <a:off x="416520" y="1835246"/>
            <a:ext cx="3049500" cy="12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s-ES" sz="2400" b="1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Diagrama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s-ES" sz="2400" b="1" i="0" u="none" strike="noStrike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sym typeface="Arial"/>
              </a:rPr>
              <a:t>Casos de Uso</a:t>
            </a:r>
            <a:endParaRPr sz="2400" b="1" i="0" u="none" strike="noStrik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Imagen 2">
            <a:hlinkClick r:id="rId3" action="ppaction://hlinkfile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5072" y="86139"/>
            <a:ext cx="4757258" cy="499085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9"/>
          <p:cNvSpPr txBox="1"/>
          <p:nvPr/>
        </p:nvSpPr>
        <p:spPr>
          <a:xfrm>
            <a:off x="416520" y="1835246"/>
            <a:ext cx="3049548" cy="1295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s-ES" sz="2400" b="1" i="0" u="none" strike="noStrik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sym typeface="Arial"/>
              </a:rPr>
              <a:t>MODELO ENTIDAD </a:t>
            </a:r>
            <a:r>
              <a:rPr lang="es-ES" sz="24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RELACIÓN</a:t>
            </a:r>
            <a:endParaRPr sz="2400" b="1" i="0" u="none" strike="noStrik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Imagen 1">
            <a:hlinkClick r:id="rId3" action="ppaction://hlinkfile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0023" y="815009"/>
            <a:ext cx="5065560" cy="288071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2"/>
          <p:cNvSpPr txBox="1"/>
          <p:nvPr/>
        </p:nvSpPr>
        <p:spPr>
          <a:xfrm>
            <a:off x="954675" y="144887"/>
            <a:ext cx="2591262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E6E8"/>
              </a:buClr>
              <a:buSzPts val="2000"/>
              <a:buFont typeface="Calibri"/>
              <a:buNone/>
            </a:pPr>
            <a:r>
              <a:rPr lang="es-ES" sz="2000" b="1" i="0" u="none" strike="noStrike" cap="none">
                <a:solidFill>
                  <a:srgbClr val="E8E6E8"/>
                </a:solidFill>
                <a:latin typeface="Calibri"/>
                <a:ea typeface="Calibri"/>
                <a:cs typeface="Calibri"/>
                <a:sym typeface="Calibri"/>
              </a:rPr>
              <a:t>DICCIONARIO DE DATOS</a:t>
            </a:r>
            <a:endParaRPr/>
          </a:p>
        </p:txBody>
      </p:sp>
      <p:pic>
        <p:nvPicPr>
          <p:cNvPr id="4" name="Imagen 3">
            <a:hlinkClick r:id="rId3" action="ppaction://hlinkfil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599" y="1248009"/>
            <a:ext cx="8746067" cy="270761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5"/>
          <p:cNvSpPr txBox="1"/>
          <p:nvPr/>
        </p:nvSpPr>
        <p:spPr>
          <a:xfrm>
            <a:off x="954675" y="144887"/>
            <a:ext cx="2591262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E6E8"/>
              </a:buClr>
              <a:buSzPts val="2000"/>
              <a:buFont typeface="Calibri"/>
              <a:buNone/>
            </a:pPr>
            <a:r>
              <a:rPr lang="es-ES" sz="2000" b="1" i="0" u="none" strike="noStrike" cap="none" dirty="0">
                <a:solidFill>
                  <a:srgbClr val="E8E6E8"/>
                </a:solidFill>
                <a:latin typeface="Calibri"/>
                <a:ea typeface="Calibri"/>
                <a:cs typeface="Calibri"/>
                <a:sym typeface="Calibri"/>
              </a:rPr>
              <a:t>CASO DE USO EXTENDIDO </a:t>
            </a:r>
            <a:endParaRPr dirty="0"/>
          </a:p>
        </p:txBody>
      </p:sp>
      <p:pic>
        <p:nvPicPr>
          <p:cNvPr id="6" name="Imagen 5">
            <a:hlinkClick r:id="rId3" action="ppaction://hlinkfil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888" y="1105853"/>
            <a:ext cx="2834836" cy="3905061"/>
          </a:xfrm>
          <a:prstGeom prst="rect">
            <a:avLst/>
          </a:prstGeom>
        </p:spPr>
      </p:pic>
      <p:pic>
        <p:nvPicPr>
          <p:cNvPr id="7" name="Imagen 6">
            <a:hlinkClick r:id="rId3" action="ppaction://hlinkfile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24959" y="1203646"/>
            <a:ext cx="3864715" cy="370947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7"/>
          <p:cNvSpPr txBox="1"/>
          <p:nvPr/>
        </p:nvSpPr>
        <p:spPr>
          <a:xfrm>
            <a:off x="954675" y="144887"/>
            <a:ext cx="2897478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E6E8"/>
              </a:buClr>
              <a:buSzPts val="2000"/>
              <a:buFont typeface="Calibri"/>
              <a:buNone/>
            </a:pPr>
            <a:r>
              <a:rPr lang="es-ES" sz="2000" b="1" i="0" u="none" strike="noStrike" cap="none">
                <a:solidFill>
                  <a:srgbClr val="E8E6E8"/>
                </a:solidFill>
                <a:latin typeface="Calibri"/>
                <a:ea typeface="Calibri"/>
                <a:cs typeface="Calibri"/>
                <a:sym typeface="Calibri"/>
              </a:rPr>
              <a:t>DIAGRAMAS UML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E6E8"/>
              </a:buClr>
              <a:buSzPts val="2000"/>
              <a:buFont typeface="Calibri"/>
              <a:buNone/>
            </a:pPr>
            <a:r>
              <a:rPr lang="es-ES" sz="2000" b="1" i="0" u="none" strike="noStrike" cap="none">
                <a:solidFill>
                  <a:srgbClr val="E8E6E8"/>
                </a:solidFill>
                <a:latin typeface="Calibri"/>
                <a:ea typeface="Calibri"/>
                <a:cs typeface="Calibri"/>
                <a:sym typeface="Calibri"/>
              </a:rPr>
              <a:t>DIAGRAMA DE ESTADO</a:t>
            </a:r>
            <a:endParaRPr/>
          </a:p>
        </p:txBody>
      </p:sp>
      <p:pic>
        <p:nvPicPr>
          <p:cNvPr id="2" name="Imagen 1">
            <a:hlinkClick r:id="rId3" action="ppaction://hlinkfile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1" y="996642"/>
            <a:ext cx="5926666" cy="39827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1"/>
          <p:cNvSpPr txBox="1"/>
          <p:nvPr/>
        </p:nvSpPr>
        <p:spPr>
          <a:xfrm>
            <a:off x="954675" y="144887"/>
            <a:ext cx="2591262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E6E8"/>
              </a:buClr>
              <a:buSzPts val="2000"/>
              <a:buFont typeface="Calibri"/>
              <a:buNone/>
            </a:pPr>
            <a:r>
              <a:rPr lang="es-ES" sz="2000" b="1" i="0" u="none" strike="noStrike" cap="none">
                <a:solidFill>
                  <a:srgbClr val="E8E6E8"/>
                </a:solidFill>
                <a:latin typeface="Calibri"/>
                <a:ea typeface="Calibri"/>
                <a:cs typeface="Calibri"/>
                <a:sym typeface="Calibri"/>
              </a:rPr>
              <a:t>DIAGRAMAS UML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E6E8"/>
              </a:buClr>
              <a:buSzPts val="2000"/>
              <a:buFont typeface="Calibri"/>
              <a:buNone/>
            </a:pPr>
            <a:r>
              <a:rPr lang="es-ES" sz="2000" b="1" i="0" u="none" strike="noStrike" cap="none">
                <a:solidFill>
                  <a:srgbClr val="E8E6E8"/>
                </a:solidFill>
                <a:latin typeface="Calibri"/>
                <a:ea typeface="Calibri"/>
                <a:cs typeface="Calibri"/>
                <a:sym typeface="Calibri"/>
              </a:rPr>
              <a:t>DIAGRAMA DE CLASES</a:t>
            </a:r>
            <a:endParaRPr/>
          </a:p>
        </p:txBody>
      </p:sp>
      <p:pic>
        <p:nvPicPr>
          <p:cNvPr id="2" name="Imagen 1">
            <a:hlinkClick r:id="rId3" action="ppaction://hlinkfile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506" y="1019175"/>
            <a:ext cx="6036150" cy="41243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43"/>
          <p:cNvSpPr txBox="1"/>
          <p:nvPr/>
        </p:nvSpPr>
        <p:spPr>
          <a:xfrm>
            <a:off x="656095" y="98234"/>
            <a:ext cx="2591262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E6E8"/>
              </a:buClr>
              <a:buSzPts val="2000"/>
              <a:buFont typeface="Calibri"/>
              <a:buNone/>
            </a:pPr>
            <a:r>
              <a:rPr lang="es-ES" sz="2000" b="1" i="0" u="none" strike="noStrike" cap="none">
                <a:solidFill>
                  <a:srgbClr val="E8E6E8"/>
                </a:solidFill>
                <a:latin typeface="Calibri"/>
                <a:ea typeface="Calibri"/>
                <a:cs typeface="Calibri"/>
                <a:sym typeface="Calibri"/>
              </a:rPr>
              <a:t>MOCKUPS </a:t>
            </a:r>
            <a:endParaRPr sz="2000" b="1" i="0" u="none" strike="noStrike" cap="none">
              <a:solidFill>
                <a:srgbClr val="E8E6E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Imagen 4">
            <a:hlinkClick r:id="rId3" action="ppaction://hlinkfile"/>
          </p:cNvPr>
          <p:cNvPicPr>
            <a:picLocks noChangeAspect="1"/>
          </p:cNvPicPr>
          <p:nvPr/>
        </p:nvPicPr>
        <p:blipFill rotWithShape="1">
          <a:blip r:embed="rId4"/>
          <a:srcRect l="41577" t="16802" r="8484" b="9352"/>
          <a:stretch/>
        </p:blipFill>
        <p:spPr>
          <a:xfrm>
            <a:off x="4366009" y="1148466"/>
            <a:ext cx="4109776" cy="379827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" name="Imagen 1">
            <a:hlinkClick r:id="rId5" action="ppaction://hlinkfile"/>
          </p:cNvPr>
          <p:cNvPicPr>
            <a:picLocks noChangeAspect="1"/>
          </p:cNvPicPr>
          <p:nvPr/>
        </p:nvPicPr>
        <p:blipFill rotWithShape="1">
          <a:blip r:embed="rId6"/>
          <a:srcRect l="41574" t="12699" r="7204" b="33797"/>
          <a:stretch/>
        </p:blipFill>
        <p:spPr>
          <a:xfrm>
            <a:off x="656095" y="1808703"/>
            <a:ext cx="3463037" cy="226088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44"/>
          <p:cNvSpPr txBox="1"/>
          <p:nvPr/>
        </p:nvSpPr>
        <p:spPr>
          <a:xfrm>
            <a:off x="301031" y="1901135"/>
            <a:ext cx="3049548" cy="1295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s-ES" sz="2400" b="1" i="0" u="none" strike="noStrik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sym typeface="Arial"/>
              </a:rPr>
              <a:t>MODELO RELACIONAL</a:t>
            </a:r>
            <a:endParaRPr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Imagen 2">
            <a:hlinkClick r:id="rId3" action="ppaction://hlinkfile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1263" y="671668"/>
            <a:ext cx="5064575" cy="349614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2"/>
          <p:cNvSpPr txBox="1"/>
          <p:nvPr/>
        </p:nvSpPr>
        <p:spPr>
          <a:xfrm>
            <a:off x="954675" y="144887"/>
            <a:ext cx="2591262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E6E8"/>
              </a:buClr>
              <a:buSzPts val="2000"/>
              <a:buFont typeface="Calibri"/>
              <a:buNone/>
            </a:pPr>
            <a:r>
              <a:rPr lang="es-ES" sz="2000" b="1" i="0" u="none" strike="noStrike" cap="none">
                <a:solidFill>
                  <a:srgbClr val="E8E6E8"/>
                </a:solidFill>
                <a:latin typeface="Calibri"/>
                <a:ea typeface="Calibri"/>
                <a:cs typeface="Calibri"/>
                <a:sym typeface="Calibri"/>
              </a:rPr>
              <a:t>INDICADOR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E6E8"/>
              </a:buClr>
              <a:buSzPts val="2000"/>
              <a:buFont typeface="Calibri"/>
              <a:buNone/>
            </a:pPr>
            <a:r>
              <a:rPr lang="es-ES" sz="2000" b="1">
                <a:solidFill>
                  <a:srgbClr val="E8E6E8"/>
                </a:solidFill>
                <a:latin typeface="Calibri"/>
                <a:ea typeface="Calibri"/>
                <a:cs typeface="Calibri"/>
                <a:sym typeface="Calibri"/>
              </a:rPr>
              <a:t>METODOLÓGICO</a:t>
            </a:r>
            <a:endParaRPr/>
          </a:p>
        </p:txBody>
      </p:sp>
      <p:sp>
        <p:nvSpPr>
          <p:cNvPr id="46" name="Google Shape;46;p12"/>
          <p:cNvSpPr txBox="1"/>
          <p:nvPr/>
        </p:nvSpPr>
        <p:spPr>
          <a:xfrm>
            <a:off x="553338" y="162651"/>
            <a:ext cx="28128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E6E8"/>
              </a:buClr>
              <a:buSzPts val="1800"/>
              <a:buFont typeface="Calibri"/>
              <a:buNone/>
            </a:pPr>
            <a:r>
              <a:rPr lang="es-ES" sz="1800" b="1" i="0" u="none" strike="noStrike" cap="none">
                <a:solidFill>
                  <a:srgbClr val="E8E6E8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pic>
        <p:nvPicPr>
          <p:cNvPr id="47" name="Google Shape;47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4778" y="510490"/>
            <a:ext cx="217898" cy="36000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12"/>
          <p:cNvSpPr txBox="1"/>
          <p:nvPr/>
        </p:nvSpPr>
        <p:spPr>
          <a:xfrm>
            <a:off x="986850" y="1508078"/>
            <a:ext cx="2591262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rPr lang="es-ES"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OBJETIVO GENERAL </a:t>
            </a:r>
            <a:endParaRPr sz="20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" name="Google Shape;49;p12"/>
          <p:cNvSpPr txBox="1"/>
          <p:nvPr/>
        </p:nvSpPr>
        <p:spPr>
          <a:xfrm>
            <a:off x="1745785" y="1283623"/>
            <a:ext cx="259126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1" i="0" u="none" strike="noStrike" cap="none">
              <a:solidFill>
                <a:srgbClr val="ACC42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" name="Google Shape;50;p12"/>
          <p:cNvSpPr txBox="1"/>
          <p:nvPr/>
        </p:nvSpPr>
        <p:spPr>
          <a:xfrm>
            <a:off x="986850" y="2314599"/>
            <a:ext cx="6849000" cy="19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Calibri"/>
              <a:buNone/>
            </a:pPr>
            <a:r>
              <a:rPr lang="es-ES" sz="2000" b="1" i="0" u="none" strike="noStrike" cap="none" dirty="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S.O.S DOCUMENTAL desea diseñar un </a:t>
            </a:r>
            <a:r>
              <a:rPr lang="es-ES" sz="2000" b="1" i="0" u="none" strike="noStrike" cap="none" dirty="0" err="1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website</a:t>
            </a:r>
            <a:r>
              <a:rPr lang="es-ES" sz="2000" b="1" i="0" u="none" strike="noStrike" cap="none" dirty="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que optimice el uso de la documentación para  así disminuir el uso del papel, brindando a la empresa SANIGGI S.A.S una herramienta de trabajo que le permita llevar de forma ordenada el paso a paso en la implementación de un gestor documental, A partir del conocimiento previo de sus archivos.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5E5C5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1" name="Google Shape;51;p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01721" y="1963366"/>
            <a:ext cx="265430" cy="419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0"/>
          <p:cNvSpPr txBox="1"/>
          <p:nvPr/>
        </p:nvSpPr>
        <p:spPr>
          <a:xfrm>
            <a:off x="954675" y="144887"/>
            <a:ext cx="2591262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E6E8"/>
              </a:buClr>
              <a:buSzPts val="2000"/>
              <a:buFont typeface="Calibri"/>
              <a:buNone/>
            </a:pPr>
            <a:r>
              <a:rPr lang="es-ES" sz="2000" b="1" i="0" u="none" strike="noStrike" cap="none">
                <a:solidFill>
                  <a:srgbClr val="E8E6E8"/>
                </a:solidFill>
                <a:latin typeface="Calibri"/>
                <a:ea typeface="Calibri"/>
                <a:cs typeface="Calibri"/>
                <a:sym typeface="Calibri"/>
              </a:rPr>
              <a:t>DIAGRAMA DE DESPLIEGUE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rgbClr val="E8E6E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Imagen 1">
            <a:hlinkClick r:id="rId3" action="ppaction://hlinkfile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0306" y="1327679"/>
            <a:ext cx="4983765" cy="365504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9"/>
          <p:cNvSpPr txBox="1"/>
          <p:nvPr/>
        </p:nvSpPr>
        <p:spPr>
          <a:xfrm>
            <a:off x="416520" y="1835246"/>
            <a:ext cx="2789280" cy="17834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s-E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Hardware, software con el que cuenta el cliente. (Inventario)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" name="Google Shape;226;p29"/>
          <p:cNvSpPr txBox="1"/>
          <p:nvPr/>
        </p:nvSpPr>
        <p:spPr>
          <a:xfrm>
            <a:off x="4409348" y="1531803"/>
            <a:ext cx="259126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rgbClr val="5E5C5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Google Shape;227;p29"/>
          <p:cNvSpPr txBox="1"/>
          <p:nvPr/>
        </p:nvSpPr>
        <p:spPr>
          <a:xfrm>
            <a:off x="4058474" y="1795088"/>
            <a:ext cx="3885416" cy="1815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5E5C5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8" name="Google Shape;228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58474" y="1112354"/>
            <a:ext cx="4286250" cy="3181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1721" y="1958193"/>
            <a:ext cx="241300" cy="38100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30"/>
          <p:cNvSpPr txBox="1"/>
          <p:nvPr/>
        </p:nvSpPr>
        <p:spPr>
          <a:xfrm>
            <a:off x="954675" y="144887"/>
            <a:ext cx="2591262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E6E8"/>
              </a:buClr>
              <a:buSzPts val="2000"/>
              <a:buFont typeface="Calibri"/>
              <a:buNone/>
            </a:pPr>
            <a:r>
              <a:rPr lang="es-ES" sz="2000" b="1" i="0" u="none" strike="noStrike" cap="none">
                <a:solidFill>
                  <a:srgbClr val="E8E6E8"/>
                </a:solidFill>
                <a:latin typeface="Calibri"/>
                <a:ea typeface="Calibri"/>
                <a:cs typeface="Calibri"/>
                <a:sym typeface="Calibri"/>
              </a:rPr>
              <a:t>INDICADOR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E6E8"/>
              </a:buClr>
              <a:buSzPts val="2000"/>
              <a:buFont typeface="Calibri"/>
              <a:buNone/>
            </a:pPr>
            <a:r>
              <a:rPr lang="es-ES" sz="2000" b="1" i="0" u="none" strike="noStrike" cap="none">
                <a:solidFill>
                  <a:srgbClr val="E8E6E8"/>
                </a:solidFill>
                <a:latin typeface="Calibri"/>
                <a:ea typeface="Calibri"/>
                <a:cs typeface="Calibri"/>
                <a:sym typeface="Calibri"/>
              </a:rPr>
              <a:t>Componente técnico</a:t>
            </a:r>
            <a:endParaRPr/>
          </a:p>
        </p:txBody>
      </p:sp>
      <p:sp>
        <p:nvSpPr>
          <p:cNvPr id="235" name="Google Shape;235;p30"/>
          <p:cNvSpPr txBox="1"/>
          <p:nvPr/>
        </p:nvSpPr>
        <p:spPr>
          <a:xfrm>
            <a:off x="990199" y="1552505"/>
            <a:ext cx="259126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1" i="0" u="none" strike="noStrike" cap="none">
              <a:solidFill>
                <a:srgbClr val="1D9A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6" name="Google Shape;236;p30">
            <a:hlinkClick r:id="rId4" action="ppaction://hlinkfile"/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01721" y="1052809"/>
            <a:ext cx="6691257" cy="3960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47"/>
          <p:cNvSpPr txBox="1"/>
          <p:nvPr/>
        </p:nvSpPr>
        <p:spPr>
          <a:xfrm>
            <a:off x="443579" y="171755"/>
            <a:ext cx="520296" cy="34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rgbClr val="E8E6E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4" name="Google Shape;374;p47"/>
          <p:cNvSpPr txBox="1"/>
          <p:nvPr/>
        </p:nvSpPr>
        <p:spPr>
          <a:xfrm>
            <a:off x="954675" y="144887"/>
            <a:ext cx="2591262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E6E8"/>
              </a:buClr>
              <a:buSzPts val="2000"/>
              <a:buFont typeface="Calibri"/>
              <a:buNone/>
            </a:pPr>
            <a:r>
              <a:rPr lang="es-ES" sz="2000" b="1" i="0" u="none" strike="noStrike" cap="none" dirty="0">
                <a:solidFill>
                  <a:srgbClr val="E8E6E8"/>
                </a:solidFill>
                <a:latin typeface="Calibri"/>
                <a:ea typeface="Calibri"/>
                <a:cs typeface="Calibri"/>
                <a:sym typeface="Calibri"/>
              </a:rPr>
              <a:t>INFORME DE </a:t>
            </a:r>
            <a:r>
              <a:rPr lang="es-ES" sz="2000" b="1" i="0" u="none" strike="noStrike" cap="none" dirty="0" smtClean="0">
                <a:solidFill>
                  <a:srgbClr val="E8E6E8"/>
                </a:solidFill>
                <a:latin typeface="Calibri"/>
                <a:ea typeface="Calibri"/>
                <a:cs typeface="Calibri"/>
                <a:sym typeface="Calibri"/>
              </a:rPr>
              <a:t>COSTOS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E6E8"/>
              </a:buClr>
              <a:buSzPts val="2000"/>
              <a:buFont typeface="Calibri"/>
              <a:buNone/>
            </a:pPr>
            <a:r>
              <a:rPr lang="es-ES" sz="2000" b="1" dirty="0" smtClean="0">
                <a:solidFill>
                  <a:srgbClr val="E8E6E8"/>
                </a:solidFill>
                <a:latin typeface="Calibri"/>
                <a:sym typeface="Calibri"/>
              </a:rPr>
              <a:t>(Diagrama de GANTT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1" i="0" u="none" strike="noStrike" cap="none" dirty="0">
              <a:solidFill>
                <a:srgbClr val="E8E6E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Imagen 3">
            <a:hlinkClick r:id="rId3" action="ppaction://hlinkfile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789" y="1038225"/>
            <a:ext cx="5966969" cy="41052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45"/>
          <p:cNvSpPr txBox="1"/>
          <p:nvPr/>
        </p:nvSpPr>
        <p:spPr>
          <a:xfrm>
            <a:off x="954675" y="144887"/>
            <a:ext cx="2591262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E6E8"/>
              </a:buClr>
              <a:buSzPts val="2000"/>
              <a:buFont typeface="Calibri"/>
              <a:buNone/>
            </a:pPr>
            <a:r>
              <a:rPr lang="es-ES" sz="2000" b="1" i="0" u="none" strike="noStrike" cap="none">
                <a:solidFill>
                  <a:srgbClr val="E8E6E8"/>
                </a:solidFill>
                <a:latin typeface="Calibri"/>
                <a:ea typeface="Calibri"/>
                <a:cs typeface="Calibri"/>
                <a:sym typeface="Calibri"/>
              </a:rPr>
              <a:t>DDL Y DML</a:t>
            </a:r>
            <a:endParaRPr sz="2000" b="1" i="0" u="none" strike="noStrike" cap="none">
              <a:solidFill>
                <a:srgbClr val="E8E6E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8" name="Google Shape;358;p45"/>
          <p:cNvSpPr txBox="1"/>
          <p:nvPr/>
        </p:nvSpPr>
        <p:spPr>
          <a:xfrm>
            <a:off x="1627626" y="3892753"/>
            <a:ext cx="687469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DDL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0" name="Google Shape;360;p45"/>
          <p:cNvSpPr txBox="1"/>
          <p:nvPr/>
        </p:nvSpPr>
        <p:spPr>
          <a:xfrm>
            <a:off x="6218017" y="1650975"/>
            <a:ext cx="687469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DML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Imagen 4">
            <a:hlinkClick r:id="rId3" action="ppaction://hlinkfil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3973" y="2184127"/>
            <a:ext cx="4748107" cy="894166"/>
          </a:xfrm>
          <a:prstGeom prst="rect">
            <a:avLst/>
          </a:prstGeom>
        </p:spPr>
      </p:pic>
      <p:pic>
        <p:nvPicPr>
          <p:cNvPr id="6" name="Imagen 5">
            <a:hlinkClick r:id="rId5" action="ppaction://hlinkfile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5929" y="1258012"/>
            <a:ext cx="4028894" cy="223702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8"/>
          <p:cNvSpPr txBox="1"/>
          <p:nvPr/>
        </p:nvSpPr>
        <p:spPr>
          <a:xfrm>
            <a:off x="954674" y="144887"/>
            <a:ext cx="3617325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E6E8"/>
              </a:buClr>
              <a:buSzPts val="2000"/>
              <a:buFont typeface="Calibri"/>
              <a:buNone/>
            </a:pPr>
            <a:r>
              <a:rPr lang="es-ES" sz="2000" b="1" i="0" u="none" strike="noStrike" cap="none">
                <a:solidFill>
                  <a:srgbClr val="E8E6E8"/>
                </a:solidFill>
                <a:latin typeface="Calibri"/>
                <a:ea typeface="Calibri"/>
                <a:cs typeface="Calibri"/>
                <a:sym typeface="Calibri"/>
              </a:rPr>
              <a:t>DIAGRAMAS UML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E6E8"/>
              </a:buClr>
              <a:buSzPts val="2000"/>
              <a:buFont typeface="Calibri"/>
              <a:buNone/>
            </a:pPr>
            <a:r>
              <a:rPr lang="es-ES" sz="2000" b="1" i="0" u="none" strike="noStrike" cap="none">
                <a:solidFill>
                  <a:srgbClr val="E8E6E8"/>
                </a:solidFill>
                <a:latin typeface="Calibri"/>
                <a:ea typeface="Calibri"/>
                <a:cs typeface="Calibri"/>
                <a:sym typeface="Calibri"/>
              </a:rPr>
              <a:t>DIAGRAMA DE SECUENCIA</a:t>
            </a:r>
            <a:endParaRPr/>
          </a:p>
        </p:txBody>
      </p:sp>
      <p:pic>
        <p:nvPicPr>
          <p:cNvPr id="5" name="Imagen 4">
            <a:hlinkClick r:id="rId3" action="ppaction://hlinkfile"/>
          </p:cNvPr>
          <p:cNvPicPr>
            <a:picLocks noChangeAspect="1"/>
          </p:cNvPicPr>
          <p:nvPr/>
        </p:nvPicPr>
        <p:blipFill rotWithShape="1">
          <a:blip r:embed="rId4"/>
          <a:srcRect l="26069" t="39072" r="27289" b="18535"/>
          <a:stretch/>
        </p:blipFill>
        <p:spPr>
          <a:xfrm>
            <a:off x="954674" y="1213066"/>
            <a:ext cx="5094375" cy="289392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46"/>
          <p:cNvSpPr txBox="1"/>
          <p:nvPr/>
        </p:nvSpPr>
        <p:spPr>
          <a:xfrm>
            <a:off x="443579" y="171755"/>
            <a:ext cx="520296" cy="34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rgbClr val="E8E6E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6" name="Google Shape;366;p46"/>
          <p:cNvSpPr txBox="1"/>
          <p:nvPr/>
        </p:nvSpPr>
        <p:spPr>
          <a:xfrm>
            <a:off x="954675" y="144887"/>
            <a:ext cx="2591262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E6E8"/>
              </a:buClr>
              <a:buSzPts val="2000"/>
              <a:buFont typeface="Calibri"/>
              <a:buNone/>
            </a:pPr>
            <a:r>
              <a:rPr lang="es-ES" sz="2000" b="1" i="0" u="none" strike="noStrike" cap="none" dirty="0">
                <a:solidFill>
                  <a:srgbClr val="E8E6E8"/>
                </a:solidFill>
                <a:latin typeface="Calibri"/>
                <a:ea typeface="Calibri"/>
                <a:cs typeface="Calibri"/>
                <a:sym typeface="Calibri"/>
              </a:rPr>
              <a:t>SISTEMA DE CONTROL DE VERSIONES</a:t>
            </a:r>
            <a:endParaRPr sz="2000" b="1" i="0" u="none" strike="noStrike" cap="none" dirty="0">
              <a:solidFill>
                <a:srgbClr val="E8E6E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Imagen 2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4674" y="1109662"/>
            <a:ext cx="6855825" cy="38927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66;p46"/>
          <p:cNvSpPr txBox="1"/>
          <p:nvPr/>
        </p:nvSpPr>
        <p:spPr>
          <a:xfrm>
            <a:off x="585024" y="2351835"/>
            <a:ext cx="2591262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E6E8"/>
              </a:buClr>
              <a:buSzPts val="2000"/>
              <a:buFont typeface="Calibri"/>
              <a:buNone/>
            </a:pPr>
            <a:r>
              <a:rPr lang="es-ES" sz="2000" b="1" i="0" u="none" strike="noStrike" cap="none" dirty="0" smtClean="0">
                <a:solidFill>
                  <a:srgbClr val="E8E6E8"/>
                </a:solidFill>
                <a:latin typeface="Calibri"/>
                <a:ea typeface="Calibri"/>
                <a:cs typeface="Calibri"/>
                <a:sym typeface="Calibri"/>
              </a:rPr>
              <a:t>MANUAL TÉCNICO</a:t>
            </a:r>
            <a:endParaRPr sz="2000" b="1" i="0" u="none" strike="noStrike" cap="none" dirty="0">
              <a:solidFill>
                <a:srgbClr val="E8E6E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Imagen 2">
            <a:hlinkClick r:id="rId2" action="ppaction://hlinkfile"/>
          </p:cNvPr>
          <p:cNvPicPr>
            <a:picLocks noChangeAspect="1"/>
          </p:cNvPicPr>
          <p:nvPr/>
        </p:nvPicPr>
        <p:blipFill rotWithShape="1">
          <a:blip r:embed="rId3"/>
          <a:srcRect l="33516" t="16215" r="34738" b="17948"/>
          <a:stretch/>
        </p:blipFill>
        <p:spPr>
          <a:xfrm>
            <a:off x="4589851" y="409983"/>
            <a:ext cx="3542472" cy="4591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44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66;p46"/>
          <p:cNvSpPr txBox="1"/>
          <p:nvPr/>
        </p:nvSpPr>
        <p:spPr>
          <a:xfrm>
            <a:off x="594549" y="2351835"/>
            <a:ext cx="2591262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E6E8"/>
              </a:buClr>
              <a:buSzPts val="2000"/>
              <a:buFont typeface="Calibri"/>
              <a:buNone/>
            </a:pPr>
            <a:r>
              <a:rPr lang="es-ES" sz="2000" b="1" i="0" u="none" strike="noStrike" cap="none" dirty="0" smtClean="0">
                <a:solidFill>
                  <a:srgbClr val="E8E6E8"/>
                </a:solidFill>
                <a:latin typeface="Calibri"/>
                <a:ea typeface="Calibri"/>
                <a:cs typeface="Calibri"/>
                <a:sym typeface="Calibri"/>
              </a:rPr>
              <a:t>Manual de Usuario	</a:t>
            </a:r>
            <a:endParaRPr sz="2000" b="1" i="0" u="none" strike="noStrike" cap="none" dirty="0">
              <a:solidFill>
                <a:srgbClr val="E8E6E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8448286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66;p46"/>
          <p:cNvSpPr txBox="1"/>
          <p:nvPr/>
        </p:nvSpPr>
        <p:spPr>
          <a:xfrm>
            <a:off x="594549" y="2351835"/>
            <a:ext cx="2591262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E6E8"/>
              </a:buClr>
              <a:buSzPts val="2000"/>
              <a:buFont typeface="Calibri"/>
              <a:buNone/>
            </a:pPr>
            <a:r>
              <a:rPr lang="es-ES" sz="2000" b="1" i="0" u="none" strike="noStrike" cap="none" dirty="0" smtClean="0">
                <a:solidFill>
                  <a:srgbClr val="E8E6E8"/>
                </a:solidFill>
                <a:latin typeface="Calibri"/>
                <a:ea typeface="Calibri"/>
                <a:cs typeface="Calibri"/>
                <a:sym typeface="Calibri"/>
              </a:rPr>
              <a:t>Manual de Instalación	</a:t>
            </a:r>
            <a:endParaRPr sz="2000" b="1" i="0" u="none" strike="noStrike" cap="none" dirty="0">
              <a:solidFill>
                <a:srgbClr val="E8E6E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Imagen 2">
            <a:hlinkClick r:id="rId2" action="ppaction://hlinkfil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3437" y="57150"/>
            <a:ext cx="3654209" cy="508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5863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/>
          <p:nvPr/>
        </p:nvSpPr>
        <p:spPr>
          <a:xfrm>
            <a:off x="3914906" y="835841"/>
            <a:ext cx="259126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ES"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Objetivos específicos 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8" name="Google Shape;58;p13"/>
          <p:cNvPicPr preferRelativeResize="0"/>
          <p:nvPr/>
        </p:nvPicPr>
        <p:blipFill rotWithShape="1">
          <a:blip r:embed="rId3">
            <a:alphaModFix/>
          </a:blip>
          <a:srcRect t="2440" b="-2439"/>
          <a:stretch/>
        </p:blipFill>
        <p:spPr>
          <a:xfrm>
            <a:off x="3995850" y="1255625"/>
            <a:ext cx="4245534" cy="3688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802"/>
          <a:stretch/>
        </p:blipFill>
        <p:spPr>
          <a:xfrm>
            <a:off x="116732" y="2183633"/>
            <a:ext cx="3297677" cy="69841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66;p46"/>
          <p:cNvSpPr txBox="1"/>
          <p:nvPr/>
        </p:nvSpPr>
        <p:spPr>
          <a:xfrm>
            <a:off x="594549" y="2351835"/>
            <a:ext cx="2591262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E6E8"/>
              </a:buClr>
              <a:buSzPts val="2000"/>
              <a:buFont typeface="Calibri"/>
              <a:buNone/>
            </a:pPr>
            <a:r>
              <a:rPr lang="es-ES" sz="2000" b="1" i="0" u="none" strike="noStrike" cap="none" dirty="0" smtClean="0">
                <a:solidFill>
                  <a:srgbClr val="E8E6E8"/>
                </a:solidFill>
                <a:latin typeface="Calibri"/>
                <a:ea typeface="Calibri"/>
                <a:cs typeface="Calibri"/>
                <a:sym typeface="Calibri"/>
              </a:rPr>
              <a:t>Plan de Instalación	</a:t>
            </a:r>
            <a:endParaRPr sz="2000" b="1" i="0" u="none" strike="noStrike" cap="none" dirty="0">
              <a:solidFill>
                <a:srgbClr val="E8E6E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Imagen 4">
            <a:hlinkClick r:id="rId2" action="ppaction://hlinkfil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0809" y="0"/>
            <a:ext cx="3493515" cy="505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09032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66;p46"/>
          <p:cNvSpPr txBox="1"/>
          <p:nvPr/>
        </p:nvSpPr>
        <p:spPr>
          <a:xfrm>
            <a:off x="585024" y="2351835"/>
            <a:ext cx="2591262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E6E8"/>
              </a:buClr>
              <a:buSzPts val="2000"/>
              <a:buFont typeface="Calibri"/>
              <a:buNone/>
            </a:pPr>
            <a:r>
              <a:rPr lang="es-ES" sz="2000" b="1" dirty="0" smtClean="0">
                <a:solidFill>
                  <a:srgbClr val="E8E6E8"/>
                </a:solidFill>
                <a:latin typeface="Calibri"/>
                <a:ea typeface="Calibri"/>
                <a:cs typeface="Calibri"/>
                <a:sym typeface="Calibri"/>
              </a:rPr>
              <a:t>EVIDENCIA PRUEBAS</a:t>
            </a:r>
            <a:endParaRPr sz="2000" b="1" i="0" u="none" strike="noStrike" cap="none" dirty="0">
              <a:solidFill>
                <a:srgbClr val="E8E6E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68649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46"/>
          <p:cNvSpPr txBox="1"/>
          <p:nvPr/>
        </p:nvSpPr>
        <p:spPr>
          <a:xfrm>
            <a:off x="443579" y="171755"/>
            <a:ext cx="520296" cy="34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rgbClr val="E8E6E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6" name="Google Shape;366;p46"/>
          <p:cNvSpPr txBox="1"/>
          <p:nvPr/>
        </p:nvSpPr>
        <p:spPr>
          <a:xfrm>
            <a:off x="552450" y="171755"/>
            <a:ext cx="2591262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E6E8"/>
              </a:buClr>
              <a:buSzPts val="2000"/>
              <a:buFont typeface="Calibri"/>
              <a:buNone/>
            </a:pPr>
            <a:r>
              <a:rPr lang="es-ES" sz="2000" b="1" dirty="0" smtClean="0">
                <a:solidFill>
                  <a:srgbClr val="E8E6E8"/>
                </a:solidFill>
                <a:latin typeface="Calibri"/>
                <a:ea typeface="Calibri"/>
                <a:cs typeface="Calibri"/>
                <a:sym typeface="Calibri"/>
              </a:rPr>
              <a:t>DOCUMENTACIÓN</a:t>
            </a:r>
            <a:endParaRPr lang="es-ES" sz="2000" b="1" i="0" u="none" strike="noStrike" cap="none" dirty="0" smtClean="0">
              <a:solidFill>
                <a:srgbClr val="E8E6E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E6E8"/>
              </a:buClr>
              <a:buSzPts val="2000"/>
              <a:buFont typeface="Calibri"/>
              <a:buNone/>
            </a:pPr>
            <a:r>
              <a:rPr lang="es-ES" sz="2000" b="1" dirty="0" smtClean="0">
                <a:solidFill>
                  <a:srgbClr val="E8E6E8"/>
                </a:solidFill>
                <a:latin typeface="Calibri"/>
                <a:ea typeface="Calibri"/>
                <a:cs typeface="Calibri"/>
                <a:sym typeface="Calibri"/>
              </a:rPr>
              <a:t>PRUEBAS</a:t>
            </a:r>
            <a:endParaRPr sz="2000" b="1" i="0" u="none" strike="noStrike" cap="none" dirty="0">
              <a:solidFill>
                <a:srgbClr val="E8E6E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Imagen 1">
            <a:hlinkClick r:id="rId3" action="ppaction://hlinkfil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450" y="1020058"/>
            <a:ext cx="7639050" cy="3894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884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66;p46"/>
          <p:cNvSpPr txBox="1"/>
          <p:nvPr/>
        </p:nvSpPr>
        <p:spPr>
          <a:xfrm>
            <a:off x="537399" y="2428035"/>
            <a:ext cx="2591262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E6E8"/>
              </a:buClr>
              <a:buSzPts val="2000"/>
              <a:buFont typeface="Calibri"/>
              <a:buNone/>
            </a:pPr>
            <a:r>
              <a:rPr lang="es-ES" sz="2000" b="1" dirty="0" smtClean="0">
                <a:solidFill>
                  <a:srgbClr val="E8E6E8"/>
                </a:solidFill>
                <a:latin typeface="Calibri"/>
                <a:ea typeface="Calibri"/>
                <a:cs typeface="Calibri"/>
                <a:sym typeface="Calibri"/>
              </a:rPr>
              <a:t>Contratos</a:t>
            </a:r>
            <a:endParaRPr sz="2000" b="1" i="0" u="none" strike="noStrike" cap="none" dirty="0">
              <a:solidFill>
                <a:srgbClr val="E8E6E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Imagen 2">
            <a:hlinkClick r:id="rId2" action="ppaction://hlinkfil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4850" y="0"/>
            <a:ext cx="3281807" cy="5119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88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/>
        </p:nvSpPr>
        <p:spPr>
          <a:xfrm>
            <a:off x="954675" y="144887"/>
            <a:ext cx="2591262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E6E8"/>
              </a:buClr>
              <a:buSzPts val="2000"/>
              <a:buFont typeface="Calibri"/>
              <a:buNone/>
            </a:pPr>
            <a:r>
              <a:rPr lang="es-ES" sz="2000" b="1" i="0" u="none" strike="noStrike" cap="none">
                <a:solidFill>
                  <a:srgbClr val="E8E6E8"/>
                </a:solidFill>
                <a:latin typeface="Calibri"/>
                <a:ea typeface="Calibri"/>
                <a:cs typeface="Calibri"/>
                <a:sym typeface="Calibri"/>
              </a:rPr>
              <a:t>INDICADOR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E6E8"/>
              </a:buClr>
              <a:buSzPts val="2000"/>
              <a:buFont typeface="Calibri"/>
              <a:buNone/>
            </a:pPr>
            <a:r>
              <a:rPr lang="es-ES" sz="2000" b="1">
                <a:solidFill>
                  <a:srgbClr val="E8E6E8"/>
                </a:solidFill>
                <a:latin typeface="Calibri"/>
                <a:ea typeface="Calibri"/>
                <a:cs typeface="Calibri"/>
                <a:sym typeface="Calibri"/>
              </a:rPr>
              <a:t>METODOLÓGICO</a:t>
            </a:r>
            <a:endParaRPr/>
          </a:p>
        </p:txBody>
      </p:sp>
      <p:sp>
        <p:nvSpPr>
          <p:cNvPr id="64" name="Google Shape;64;p14"/>
          <p:cNvSpPr txBox="1"/>
          <p:nvPr/>
        </p:nvSpPr>
        <p:spPr>
          <a:xfrm>
            <a:off x="553338" y="162651"/>
            <a:ext cx="28128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E6E8"/>
              </a:buClr>
              <a:buSzPts val="1800"/>
              <a:buFont typeface="Calibri"/>
              <a:buNone/>
            </a:pPr>
            <a:r>
              <a:rPr lang="es-ES" sz="1800" b="1" i="0" u="none" strike="noStrike" cap="none">
                <a:solidFill>
                  <a:srgbClr val="E8E6E8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/>
          </a:p>
        </p:txBody>
      </p:sp>
      <p:pic>
        <p:nvPicPr>
          <p:cNvPr id="65" name="Google Shape;65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4778" y="510490"/>
            <a:ext cx="217898" cy="360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954675" y="1361805"/>
            <a:ext cx="3410489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rPr lang="es-ES"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Planteamiento del problema </a:t>
            </a:r>
            <a:endParaRPr sz="20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Google Shape;67;p14"/>
          <p:cNvSpPr txBox="1"/>
          <p:nvPr/>
        </p:nvSpPr>
        <p:spPr>
          <a:xfrm>
            <a:off x="2394410" y="1146178"/>
            <a:ext cx="259126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1" i="0" u="none" strike="noStrike" cap="none">
              <a:solidFill>
                <a:srgbClr val="ACC42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" name="Google Shape;68;p14"/>
          <p:cNvSpPr txBox="1"/>
          <p:nvPr/>
        </p:nvSpPr>
        <p:spPr>
          <a:xfrm>
            <a:off x="954675" y="1778714"/>
            <a:ext cx="6848984" cy="2069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Calibri"/>
              <a:buNone/>
            </a:pPr>
            <a:r>
              <a:rPr lang="es-ES" sz="1600" b="1" i="0" u="none" strike="noStrike" cap="none" dirty="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Se evidencio que físicamente no existe una ubicación específica para archivos y documentos en la empresa SANIGGI S.A.S, estos documentos se encuentra sectorizado por cada una de las dependencias; sin ningún tipo de inventario ni esquema para llevar el control de sí misma lo que genera desorden y gasto económico de </a:t>
            </a:r>
            <a:r>
              <a:rPr lang="es-ES" sz="1600" b="1" dirty="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más</a:t>
            </a:r>
            <a:r>
              <a:rPr lang="es-ES" sz="1600" b="1" i="0" u="none" strike="noStrike" cap="none" dirty="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a la empresa .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5E5C5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9" name="Google Shape;69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01721" y="1963366"/>
            <a:ext cx="265430" cy="4191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750288" y="3369387"/>
            <a:ext cx="3048000" cy="99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/>
          <p:nvPr/>
        </p:nvSpPr>
        <p:spPr>
          <a:xfrm>
            <a:off x="954675" y="144887"/>
            <a:ext cx="2591262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E6E8"/>
              </a:buClr>
              <a:buSzPts val="2000"/>
              <a:buFont typeface="Calibri"/>
              <a:buNone/>
            </a:pPr>
            <a:r>
              <a:rPr lang="es-ES" sz="2000" b="1" i="0" u="none" strike="noStrike" cap="none">
                <a:solidFill>
                  <a:srgbClr val="E8E6E8"/>
                </a:solidFill>
                <a:latin typeface="Calibri"/>
                <a:ea typeface="Calibri"/>
                <a:cs typeface="Calibri"/>
                <a:sym typeface="Calibri"/>
              </a:rPr>
              <a:t>INDICADOR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E6E8"/>
              </a:buClr>
              <a:buSzPts val="2000"/>
              <a:buFont typeface="Calibri"/>
              <a:buNone/>
            </a:pPr>
            <a:r>
              <a:rPr lang="es-ES" sz="2000" b="1">
                <a:solidFill>
                  <a:srgbClr val="E8E6E8"/>
                </a:solidFill>
                <a:latin typeface="Calibri"/>
                <a:ea typeface="Calibri"/>
                <a:cs typeface="Calibri"/>
                <a:sym typeface="Calibri"/>
              </a:rPr>
              <a:t>METODOLÓGICO</a:t>
            </a:r>
            <a:endParaRPr/>
          </a:p>
        </p:txBody>
      </p:sp>
      <p:sp>
        <p:nvSpPr>
          <p:cNvPr id="76" name="Google Shape;76;p15"/>
          <p:cNvSpPr txBox="1"/>
          <p:nvPr/>
        </p:nvSpPr>
        <p:spPr>
          <a:xfrm>
            <a:off x="553338" y="162651"/>
            <a:ext cx="28128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E6E8"/>
              </a:buClr>
              <a:buSzPts val="1800"/>
              <a:buFont typeface="Calibri"/>
              <a:buNone/>
            </a:pPr>
            <a:r>
              <a:rPr lang="es-ES" sz="1800" b="1" i="0" u="none" strike="noStrike" cap="none">
                <a:solidFill>
                  <a:srgbClr val="E8E6E8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/>
          </a:p>
        </p:txBody>
      </p:sp>
      <p:pic>
        <p:nvPicPr>
          <p:cNvPr id="77" name="Google Shape;77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4778" y="510490"/>
            <a:ext cx="217898" cy="36000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5"/>
          <p:cNvSpPr txBox="1"/>
          <p:nvPr/>
        </p:nvSpPr>
        <p:spPr>
          <a:xfrm>
            <a:off x="1101721" y="1375770"/>
            <a:ext cx="2591262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rPr lang="es-ES"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Alcance del proyecto </a:t>
            </a:r>
            <a:endParaRPr sz="20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" name="Google Shape;79;p15"/>
          <p:cNvSpPr txBox="1"/>
          <p:nvPr/>
        </p:nvSpPr>
        <p:spPr>
          <a:xfrm>
            <a:off x="2250306" y="976901"/>
            <a:ext cx="259126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1" i="0" u="none" strike="noStrike" cap="none">
              <a:solidFill>
                <a:srgbClr val="ACC42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" name="Google Shape;80;p15"/>
          <p:cNvSpPr txBox="1"/>
          <p:nvPr/>
        </p:nvSpPr>
        <p:spPr>
          <a:xfrm>
            <a:off x="1101721" y="1775880"/>
            <a:ext cx="6848984" cy="2069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Calibri"/>
              <a:buNone/>
            </a:pPr>
            <a:r>
              <a:rPr lang="es-ES" sz="1600" b="0" i="0" u="none" strike="noStrike" cap="none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El proyecto S.O.S documental se implementará en la empresa SANIGGI S.A.S que se dedica en la fabricación de medicamentos, se </a:t>
            </a:r>
            <a:r>
              <a:rPr lang="es-ES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efectuará</a:t>
            </a:r>
            <a:r>
              <a:rPr lang="es-ES" sz="1600" b="0" i="0" u="none" strike="noStrike" cap="none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 en las áreas de documentación, aseguramiento y garantía de calidad, también se podrá utilizar en las diferentes empresas que deseen digitalizar su información para así tener un mejor gestión y seguridad en su empresa</a:t>
            </a:r>
            <a:endParaRPr sz="1600" b="0" i="0" u="none" strike="noStrike" cap="none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1" name="Google Shape;81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01721" y="1963366"/>
            <a:ext cx="265430" cy="4191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298244" y="3262531"/>
            <a:ext cx="2188155" cy="15754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/>
          <p:nvPr/>
        </p:nvSpPr>
        <p:spPr>
          <a:xfrm>
            <a:off x="954675" y="144887"/>
            <a:ext cx="2591262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E6E8"/>
              </a:buClr>
              <a:buSzPts val="2000"/>
              <a:buFont typeface="Calibri"/>
              <a:buNone/>
            </a:pPr>
            <a:r>
              <a:rPr lang="es-ES" sz="2000" b="1" i="0" u="none" strike="noStrike" cap="none">
                <a:solidFill>
                  <a:srgbClr val="E8E6E8"/>
                </a:solidFill>
                <a:latin typeface="Calibri"/>
                <a:ea typeface="Calibri"/>
                <a:cs typeface="Calibri"/>
                <a:sym typeface="Calibri"/>
              </a:rPr>
              <a:t>INDICADOR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E6E8"/>
              </a:buClr>
              <a:buSzPts val="2000"/>
              <a:buFont typeface="Calibri"/>
              <a:buNone/>
            </a:pPr>
            <a:r>
              <a:rPr lang="es-ES" sz="2000" b="1">
                <a:solidFill>
                  <a:srgbClr val="E8E6E8"/>
                </a:solidFill>
                <a:latin typeface="Calibri"/>
                <a:ea typeface="Calibri"/>
                <a:cs typeface="Calibri"/>
                <a:sym typeface="Calibri"/>
              </a:rPr>
              <a:t>METODOLÓGICO</a:t>
            </a:r>
            <a:endParaRPr/>
          </a:p>
        </p:txBody>
      </p:sp>
      <p:sp>
        <p:nvSpPr>
          <p:cNvPr id="94" name="Google Shape;94;p17"/>
          <p:cNvSpPr txBox="1"/>
          <p:nvPr/>
        </p:nvSpPr>
        <p:spPr>
          <a:xfrm>
            <a:off x="553338" y="162651"/>
            <a:ext cx="28128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E6E8"/>
              </a:buClr>
              <a:buSzPts val="1800"/>
              <a:buFont typeface="Calibri"/>
              <a:buNone/>
            </a:pPr>
            <a:r>
              <a:rPr lang="es-ES" sz="1800" b="1" i="0" u="none" strike="noStrike" cap="none">
                <a:solidFill>
                  <a:srgbClr val="E8E6E8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/>
          </a:p>
        </p:txBody>
      </p:sp>
      <p:pic>
        <p:nvPicPr>
          <p:cNvPr id="95" name="Google Shape;95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4778" y="510490"/>
            <a:ext cx="217898" cy="3600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7"/>
          <p:cNvSpPr txBox="1"/>
          <p:nvPr/>
        </p:nvSpPr>
        <p:spPr>
          <a:xfrm>
            <a:off x="1042515" y="1180425"/>
            <a:ext cx="2591262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rPr lang="es-ES"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Justificación</a:t>
            </a:r>
            <a:endParaRPr sz="20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17"/>
          <p:cNvSpPr txBox="1"/>
          <p:nvPr/>
        </p:nvSpPr>
        <p:spPr>
          <a:xfrm>
            <a:off x="2250306" y="976901"/>
            <a:ext cx="259126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1" i="0" u="none" strike="noStrike" cap="none">
              <a:solidFill>
                <a:srgbClr val="ACC42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17"/>
          <p:cNvSpPr txBox="1"/>
          <p:nvPr/>
        </p:nvSpPr>
        <p:spPr>
          <a:xfrm>
            <a:off x="954675" y="1322475"/>
            <a:ext cx="7040700" cy="252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1" i="0" u="none" strike="noStrike" cap="none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Calibri"/>
              <a:buNone/>
            </a:pPr>
            <a:r>
              <a:rPr lang="es-ES" sz="1600" b="1" i="0" u="none" strike="noStrike" cap="none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SOS documental se implementara primeramente  en la empresa que sea seleccionado, en este caso SANIGGI S.A.S a la cual se le efectuará el sitio web, que </a:t>
            </a:r>
            <a:r>
              <a:rPr lang="es-ES" sz="1600" b="1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significa</a:t>
            </a:r>
            <a:r>
              <a:rPr lang="es-ES" sz="1600" b="1" i="0" u="none" strike="noStrike" cap="none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una optimización documental; la cual permitirá satisfacer la necesidad de clientes en cuanto al uso de la documentación física, el cual </a:t>
            </a:r>
            <a:r>
              <a:rPr lang="es-ES" sz="1600" b="1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posibilitará</a:t>
            </a:r>
            <a:r>
              <a:rPr lang="es-ES" sz="1600" b="1" i="0" u="none" strike="noStrike" cap="none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 dirty="0"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</a:pPr>
            <a:r>
              <a:rPr lang="es-ES" sz="1600" b="1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M</a:t>
            </a:r>
            <a:r>
              <a:rPr lang="es-ES" sz="1600" b="1" i="0" u="none" strike="noStrike" cap="none" dirty="0" smtClean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ejor </a:t>
            </a:r>
            <a:r>
              <a:rPr lang="es-ES" sz="1600" b="1" i="0" u="none" strike="noStrike" cap="none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manejo de la documentación</a:t>
            </a:r>
            <a:endParaRPr dirty="0"/>
          </a:p>
          <a:p>
            <a:pPr marL="28575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</a:pPr>
            <a:r>
              <a:rPr lang="es-ES" sz="1600" b="1" i="0" u="none" strike="noStrike" cap="none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Aumento en la productividad gracias a acceso rápido de la documentación y la plataforma</a:t>
            </a:r>
            <a:endParaRPr dirty="0"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</a:pPr>
            <a:r>
              <a:rPr lang="es-ES" sz="1600" b="1" i="0" u="none" strike="noStrike" cap="none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Mayor control y seguimiento de la documentación.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9" name="Google Shape;99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01721" y="1963366"/>
            <a:ext cx="265430" cy="419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847210" y="3387847"/>
            <a:ext cx="2148196" cy="15802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 txBox="1"/>
          <p:nvPr/>
        </p:nvSpPr>
        <p:spPr>
          <a:xfrm>
            <a:off x="1641071" y="1756114"/>
            <a:ext cx="5591670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libri"/>
              <a:buNone/>
            </a:pPr>
            <a:r>
              <a:rPr lang="es-ES" sz="4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Componente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libri"/>
              <a:buNone/>
            </a:pPr>
            <a:r>
              <a:rPr lang="es-ES" sz="4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Técnico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0"/>
          <p:cNvSpPr txBox="1"/>
          <p:nvPr/>
        </p:nvSpPr>
        <p:spPr>
          <a:xfrm>
            <a:off x="533478" y="2012401"/>
            <a:ext cx="2789280" cy="1200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</a:pPr>
            <a:r>
              <a:rPr lang="es-ES" sz="24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Técnica de levantamiento de información.</a:t>
            </a:r>
            <a:endParaRPr/>
          </a:p>
        </p:txBody>
      </p:sp>
      <p:pic>
        <p:nvPicPr>
          <p:cNvPr id="123" name="Google Shape;123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3148" y="1769688"/>
            <a:ext cx="990600" cy="508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0"/>
          <p:cNvSpPr txBox="1"/>
          <p:nvPr/>
        </p:nvSpPr>
        <p:spPr>
          <a:xfrm>
            <a:off x="4409348" y="1531803"/>
            <a:ext cx="259126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rgbClr val="5E5C5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p20"/>
          <p:cNvSpPr txBox="1"/>
          <p:nvPr/>
        </p:nvSpPr>
        <p:spPr>
          <a:xfrm>
            <a:off x="4409348" y="1901135"/>
            <a:ext cx="3885416" cy="1815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5E5C5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C5D"/>
              </a:buClr>
              <a:buSzPts val="3200"/>
              <a:buFont typeface="Arial"/>
              <a:buChar char="•"/>
            </a:pPr>
            <a:r>
              <a:rPr lang="es-ES" sz="3200" b="0" i="0" u="none" strike="noStrike" cap="none">
                <a:solidFill>
                  <a:srgbClr val="5E5C5D"/>
                </a:solidFill>
                <a:latin typeface="Calibri"/>
                <a:ea typeface="Calibri"/>
                <a:cs typeface="Calibri"/>
                <a:sym typeface="Calibri"/>
              </a:rPr>
              <a:t>Encuesta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C5D"/>
              </a:buClr>
              <a:buSzPts val="3200"/>
              <a:buFont typeface="Arial"/>
              <a:buChar char="•"/>
            </a:pPr>
            <a:r>
              <a:rPr lang="es-ES" sz="3200" b="0" i="0" u="none" strike="noStrike" cap="none">
                <a:solidFill>
                  <a:srgbClr val="5E5C5D"/>
                </a:solidFill>
                <a:latin typeface="Calibri"/>
                <a:ea typeface="Calibri"/>
                <a:cs typeface="Calibri"/>
                <a:sym typeface="Calibri"/>
              </a:rPr>
              <a:t>Observación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resentación SENA-GC-F-004-V1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 vert="horz" lIns="91440" tIns="45720" rIns="91440" bIns="45720" rtlCol="0" anchor="ctr">
        <a:noAutofit/>
      </a:bodyPr>
      <a:lstStyle>
        <a:defPPr algn="l">
          <a:defRPr sz="8000" b="1" dirty="0" smtClean="0">
            <a:solidFill>
              <a:srgbClr val="92D050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Formato_Plantilla_PowerPoint_SENA_2017" id="{E5E841FA-E3E0-409C-95D0-0C45CC86131A}" vid="{C3DA87A5-E895-49CD-B2C5-5D3654A4A605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Formato_Plantilla_PowerPoint_SENA_2017</Template>
  <TotalTime>701</TotalTime>
  <Words>602</Words>
  <Application>Microsoft Office PowerPoint</Application>
  <PresentationFormat>Presentación en pantalla (16:9)</PresentationFormat>
  <Paragraphs>106</Paragraphs>
  <Slides>44</Slides>
  <Notes>38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44</vt:i4>
      </vt:variant>
    </vt:vector>
  </HeadingPairs>
  <TitlesOfParts>
    <vt:vector size="47" baseType="lpstr">
      <vt:lpstr>Arial</vt:lpstr>
      <vt:lpstr>Calibri</vt:lpstr>
      <vt:lpstr>Presentación SENA-GC-F-004-V1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Andres Rikko</dc:creator>
  <cp:lastModifiedBy>APRENDIZ</cp:lastModifiedBy>
  <cp:revision>41</cp:revision>
  <dcterms:modified xsi:type="dcterms:W3CDTF">2019-07-04T23:51:21Z</dcterms:modified>
</cp:coreProperties>
</file>